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9" r:id="rId11"/>
    <p:sldId id="280" r:id="rId12"/>
    <p:sldId id="281" r:id="rId13"/>
    <p:sldId id="283" r:id="rId14"/>
    <p:sldId id="285" r:id="rId15"/>
    <p:sldId id="282" r:id="rId16"/>
    <p:sldId id="284" r:id="rId17"/>
    <p:sldId id="277" r:id="rId18"/>
    <p:sldId id="278" r:id="rId19"/>
    <p:sldId id="287" r:id="rId20"/>
    <p:sldId id="288" r:id="rId21"/>
    <p:sldId id="289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00A814"/>
    <a:srgbClr val="01CF32"/>
    <a:srgbClr val="5595FD"/>
    <a:srgbClr val="0AFAD2"/>
    <a:srgbClr val="58EBFA"/>
    <a:srgbClr val="57C8FB"/>
    <a:srgbClr val="00C479"/>
    <a:srgbClr val="08FC88"/>
    <a:srgbClr val="545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>
        <p:scale>
          <a:sx n="25" d="100"/>
          <a:sy n="25" d="100"/>
        </p:scale>
        <p:origin x="2933" y="13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DeVinne Txt BT" panose="02020604070705020303" pitchFamily="18" charset="0"/>
              </a:rPr>
              <a:t>TAM</a:t>
            </a:r>
            <a:r>
              <a:rPr lang="en-US" sz="1600" baseline="0" dirty="0">
                <a:latin typeface="DeVinne Txt BT" panose="02020604070705020303" pitchFamily="18" charset="0"/>
              </a:rPr>
              <a:t> of EVs in India</a:t>
            </a:r>
            <a:endParaRPr lang="en-US" sz="1600" dirty="0">
              <a:latin typeface="DeVinne Txt BT" panose="0202060407070502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DE-4183-B928-4A697C2EA2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DE-4183-B928-4A697C2EA2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DE-4183-B928-4A697C2EA2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DE-4183-B928-4A697C2EA2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Today</c:v>
                </c:pt>
                <c:pt idx="1">
                  <c:v>By 2030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DE-4183-B928-4A697C2EA20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DeVinne Txt BT" panose="02020604070705020303" pitchFamily="18" charset="0"/>
              </a:rPr>
              <a:t>TAM</a:t>
            </a:r>
            <a:r>
              <a:rPr lang="en-US" sz="1600" baseline="0" dirty="0">
                <a:latin typeface="DeVinne Txt BT" panose="02020604070705020303" pitchFamily="18" charset="0"/>
              </a:rPr>
              <a:t> of EVs in India</a:t>
            </a:r>
            <a:endParaRPr lang="en-US" sz="1600" dirty="0">
              <a:latin typeface="DeVinne Txt BT" panose="0202060407070502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A6-4FAA-A34C-E8C8A28EC9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AF-41F1-B629-ECE65BB4D9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A6-4FAA-A34C-E8C8A28EC9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5A6-4FAA-A34C-E8C8A28EC9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Today</c:v>
                </c:pt>
                <c:pt idx="1">
                  <c:v>By 2030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F-41F1-B629-ECE65BB4D9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5595F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03-4573-9155-8E6E54C5F180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3-4573-9155-8E6E54C5F180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3-4573-9155-8E6E54C5F18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03-4573-9155-8E6E54C5F180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603-4573-9155-8E6E54C5F180}"/>
              </c:ext>
            </c:extLst>
          </c:dPt>
          <c:dPt>
            <c:idx val="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603-4573-9155-8E6E54C5F180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8C9-4CDC-93EA-1838620A46AF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03-4573-9155-8E6E54C5F180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03-4573-9155-8E6E54C5F180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03-4573-9155-8E6E54C5F180}"/>
                </c:ext>
              </c:extLst>
            </c:dLbl>
            <c:dLbl>
              <c:idx val="3"/>
              <c:layout>
                <c:manualLayout>
                  <c:x val="5.7954542343170417E-3"/>
                  <c:y val="5.354024945634162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03-4573-9155-8E6E54C5F180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603-4573-9155-8E6E54C5F180}"/>
                </c:ext>
              </c:extLst>
            </c:dLbl>
            <c:dLbl>
              <c:idx val="5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3603-4573-9155-8E6E54C5F180}"/>
                </c:ext>
              </c:extLst>
            </c:dLbl>
            <c:dLbl>
              <c:idx val="6"/>
              <c:layout>
                <c:manualLayout>
                  <c:x val="-4.2499921662495291E-2"/>
                  <c:y val="1.1710465760354687E-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256399717802448"/>
                      <c:h val="9.6772946950419048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5.4090906186959227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8C9-4CDC-93EA-1838620A46A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Infrastructure</c:v>
                </c:pt>
                <c:pt idx="1">
                  <c:v>Batteries</c:v>
                </c:pt>
                <c:pt idx="2">
                  <c:v>Rent</c:v>
                </c:pt>
                <c:pt idx="3">
                  <c:v>Electric Bill</c:v>
                </c:pt>
                <c:pt idx="4">
                  <c:v>Dashboard</c:v>
                </c:pt>
                <c:pt idx="5">
                  <c:v>Marketing</c:v>
                </c:pt>
                <c:pt idx="6">
                  <c:v>Tie-Ups</c:v>
                </c:pt>
                <c:pt idx="7">
                  <c:v>Funds For Batteries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>
                  <c:v>70000</c:v>
                </c:pt>
                <c:pt idx="1">
                  <c:v>75000</c:v>
                </c:pt>
                <c:pt idx="2" formatCode="General">
                  <c:v>25000</c:v>
                </c:pt>
                <c:pt idx="3" formatCode="General">
                  <c:v>10000</c:v>
                </c:pt>
                <c:pt idx="4" formatCode="General">
                  <c:v>2500</c:v>
                </c:pt>
                <c:pt idx="5" formatCode="General">
                  <c:v>50000</c:v>
                </c:pt>
                <c:pt idx="6" formatCode="General">
                  <c:v>20000</c:v>
                </c:pt>
                <c:pt idx="7" formatCode="General">
                  <c:v>1250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603-4573-9155-8E6E54C5F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5595F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34-4D99-85C9-7CA50E5207A5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34-4D99-85C9-7CA50E5207A5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34-4D99-85C9-7CA50E5207A5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734-4D99-85C9-7CA50E5207A5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734-4D99-85C9-7CA50E5207A5}"/>
              </c:ext>
            </c:extLst>
          </c:dPt>
          <c:dPt>
            <c:idx val="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734-4D99-85C9-7CA50E5207A5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734-4D99-85C9-7CA50E5207A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734-4D99-85C9-7CA50E5207A5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734-4D99-85C9-7CA50E5207A5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34-4D99-85C9-7CA50E5207A5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34-4D99-85C9-7CA50E5207A5}"/>
                </c:ext>
              </c:extLst>
            </c:dLbl>
            <c:dLbl>
              <c:idx val="3"/>
              <c:layout>
                <c:manualLayout>
                  <c:x val="5.7954542343170417E-3"/>
                  <c:y val="5.354024945634162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34-4D99-85C9-7CA50E5207A5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34-4D99-85C9-7CA50E5207A5}"/>
                </c:ext>
              </c:extLst>
            </c:dLbl>
            <c:dLbl>
              <c:idx val="5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F734-4D99-85C9-7CA50E5207A5}"/>
                </c:ext>
              </c:extLst>
            </c:dLbl>
            <c:dLbl>
              <c:idx val="6"/>
              <c:layout>
                <c:manualLayout>
                  <c:x val="-4.2499921662495291E-2"/>
                  <c:y val="1.1710465760354687E-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256399717802448"/>
                      <c:h val="9.677294695041904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F734-4D99-85C9-7CA50E5207A5}"/>
                </c:ext>
              </c:extLst>
            </c:dLbl>
            <c:dLbl>
              <c:idx val="7"/>
              <c:layout>
                <c:manualLayout>
                  <c:x val="5.4090906186959227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734-4D99-85C9-7CA50E5207A5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Infrastructure</c:v>
                </c:pt>
                <c:pt idx="1">
                  <c:v>Batteries</c:v>
                </c:pt>
                <c:pt idx="2">
                  <c:v>Rent</c:v>
                </c:pt>
                <c:pt idx="3">
                  <c:v>Electric Bill</c:v>
                </c:pt>
                <c:pt idx="4">
                  <c:v>Dashboard</c:v>
                </c:pt>
                <c:pt idx="5">
                  <c:v>Marketing</c:v>
                </c:pt>
                <c:pt idx="6">
                  <c:v>Tie-Ups</c:v>
                </c:pt>
                <c:pt idx="7">
                  <c:v>Funds For Batteries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>
                  <c:v>70000</c:v>
                </c:pt>
                <c:pt idx="1">
                  <c:v>75000</c:v>
                </c:pt>
                <c:pt idx="2" formatCode="General">
                  <c:v>25000</c:v>
                </c:pt>
                <c:pt idx="3" formatCode="General">
                  <c:v>10000</c:v>
                </c:pt>
                <c:pt idx="4" formatCode="General">
                  <c:v>2500</c:v>
                </c:pt>
                <c:pt idx="5" formatCode="General">
                  <c:v>50000</c:v>
                </c:pt>
                <c:pt idx="6" formatCode="General">
                  <c:v>20000</c:v>
                </c:pt>
                <c:pt idx="7" formatCode="General">
                  <c:v>1250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734-4D99-85C9-7CA50E520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5595F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58-4B01-9B85-85E0668CC794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58-4B01-9B85-85E0668CC794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58-4B01-9B85-85E0668CC794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58-4B01-9B85-85E0668CC794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B58-4B01-9B85-85E0668CC794}"/>
              </c:ext>
            </c:extLst>
          </c:dPt>
          <c:dPt>
            <c:idx val="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B58-4B01-9B85-85E0668CC794}"/>
              </c:ext>
            </c:extLst>
          </c:dPt>
          <c:dPt>
            <c:idx val="6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B58-4B01-9B85-85E0668CC79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B58-4B01-9B85-85E0668CC794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58-4B01-9B85-85E0668CC794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58-4B01-9B85-85E0668CC794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58-4B01-9B85-85E0668CC794}"/>
                </c:ext>
              </c:extLst>
            </c:dLbl>
            <c:dLbl>
              <c:idx val="3"/>
              <c:layout>
                <c:manualLayout>
                  <c:x val="5.7954542343170417E-3"/>
                  <c:y val="5.354024945634162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58-4B01-9B85-85E0668CC794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58-4B01-9B85-85E0668CC794}"/>
                </c:ext>
              </c:extLst>
            </c:dLbl>
            <c:dLbl>
              <c:idx val="5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5B58-4B01-9B85-85E0668CC794}"/>
                </c:ext>
              </c:extLst>
            </c:dLbl>
            <c:dLbl>
              <c:idx val="6"/>
              <c:layout>
                <c:manualLayout>
                  <c:x val="-4.2499921662495291E-2"/>
                  <c:y val="1.1710465760354687E-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256399717802448"/>
                      <c:h val="9.677294695041904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5B58-4B01-9B85-85E0668CC794}"/>
                </c:ext>
              </c:extLst>
            </c:dLbl>
            <c:dLbl>
              <c:idx val="7"/>
              <c:layout>
                <c:manualLayout>
                  <c:x val="5.4090906186959227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B58-4B01-9B85-85E0668CC79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Infrastructure</c:v>
                </c:pt>
                <c:pt idx="1">
                  <c:v>Batteries</c:v>
                </c:pt>
                <c:pt idx="2">
                  <c:v>Rent</c:v>
                </c:pt>
                <c:pt idx="3">
                  <c:v>Electric Bill</c:v>
                </c:pt>
                <c:pt idx="4">
                  <c:v>Dashboard</c:v>
                </c:pt>
                <c:pt idx="5">
                  <c:v>Marketing</c:v>
                </c:pt>
                <c:pt idx="6">
                  <c:v>Tie-Ups</c:v>
                </c:pt>
                <c:pt idx="7">
                  <c:v>Funds For Batteries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>
                  <c:v>70000</c:v>
                </c:pt>
                <c:pt idx="1">
                  <c:v>75000</c:v>
                </c:pt>
                <c:pt idx="2" formatCode="General">
                  <c:v>25000</c:v>
                </c:pt>
                <c:pt idx="3" formatCode="General">
                  <c:v>10000</c:v>
                </c:pt>
                <c:pt idx="4" formatCode="General">
                  <c:v>2500</c:v>
                </c:pt>
                <c:pt idx="5" formatCode="General">
                  <c:v>50000</c:v>
                </c:pt>
                <c:pt idx="6" formatCode="General">
                  <c:v>20000</c:v>
                </c:pt>
                <c:pt idx="7" formatCode="General">
                  <c:v>1250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B58-4B01-9B85-85E0668CC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6278-9FB1-4125-94C6-E487CA125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A3366-9E87-4921-A856-D21382D7B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1FB14-8F3B-463A-A19A-0C024221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8D497-3BD5-4189-AEC2-751293FD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82A2-72EA-4868-9C40-24A8EDCD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7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BDC6-2E5A-48AA-91BB-3F141498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4F3B3-5296-47E7-ACB1-0A63BD406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CAB8-620D-4B25-A600-36CCE2A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B75B-3787-472E-B6B7-75F319B3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743A5-1EC6-4AB4-B856-A3575592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5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56E5B-4FEF-42B0-95E3-68EFE678E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D9528-C8A0-4DD0-9911-63AC0344E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936C1-A189-4DD0-AF75-6B8419EE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512D0-E27B-4F79-9710-5B6EE891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43D5C-3E77-4591-A24E-BC20A562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915-3713-41E6-9E38-28BE8BE7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BC11B-BC05-43CF-9911-A56D051D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77491-F2A9-4725-9C90-8B9C6445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F6677-9914-4548-BC1A-1E639716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D112B-6D2C-4678-857F-45407AC6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D9F5-C736-4D33-AE5B-4087300E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DE870-1088-4011-B0B9-2A5DDE57D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72C8E-7FF1-4E0F-AEA8-2BDECEDC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342BB-FDF6-4DB9-A404-2F67E83C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6C39-26C7-458B-AC6B-2C1E4796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8451-B8B2-41D4-ABBF-A2FFEA78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0B06-5FCF-403E-B4DB-44CE164F3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2725-6D9B-46CD-9668-773187175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C8F4B-55A2-4DB2-8A03-9C8E82D6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EE7ED-F6AB-4E38-BA1C-69EA9F4C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9CCB7-A47F-473D-A635-853E210D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EFF6-1916-4FF7-9347-547283C3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B1F48-068A-46EC-803D-910DD7E18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DC94D-0F35-4F1E-8176-D79417B9A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91E7E-54C2-42C9-AF2A-2FA4AC1E9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17548-7FC0-4166-A4E1-651671371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0AC60-2131-4A9B-88E8-EE62D780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B2EEC-CD99-45B5-BEBB-B13315D1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B544A-5082-4047-AF73-0FBB56F3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7511-421B-4C23-AF6C-D7640193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A61AB-F552-41B3-9394-C67F7C95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BAAA9-498A-4220-A507-8C8A6BBB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D1C2C-5930-420E-AFD8-220A00C0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B1D75-0950-43B9-9EB7-6021F82A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613E5-8B3B-4D3E-8173-DE787496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E03C2-C8D9-47A5-85CE-7B1F12CC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E615-587C-4E61-B108-9CCB34D6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AB7C-1C56-41DB-BAC5-1DB7234A1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6C330-A7F8-4F64-8EC4-E5AC55BB0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FAA8-95E5-40DD-9D40-12329D1A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8BD38-2126-422B-9512-84EB321F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2621B-78F9-4017-82D5-8D8F4E2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A3E6-CF60-4211-8F0C-CEBC8CFC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8EEA1-40D7-481D-8CB0-F91D42E18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46B79-CA51-4C93-9F3D-794B38FFC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3FAAA-0BDB-4B2A-85B2-8139193A3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15DF2-F151-47D4-A864-16947556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FB095-AFC1-4F13-A65E-0036FB08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C69B2-ECCC-437D-A18B-60A0FB51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05763-93EC-4164-B37B-FD11D0A4C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F178-590D-4AE4-B75B-C63D191A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F2044-7DF0-4C3F-A8C8-A748A8E44BBC}" type="datetimeFigureOut">
              <a:rPr lang="en-US" smtClean="0"/>
              <a:t>14-Mar-24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CFF02-C732-4DD3-9F8E-BF69C98DA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B018D-4947-46BF-BC4A-04BFA0CCB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A841C-6251-43BE-942C-B80E43BDF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chart" Target="../charts/chart3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chart" Target="../charts/chart4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chart" Target="../charts/chart5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2060"/>
              </a:gs>
              <a:gs pos="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4" y="2204637"/>
            <a:ext cx="11229973" cy="259405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2755229" y="228057"/>
            <a:ext cx="8994697" cy="17087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28057"/>
            <a:ext cx="2078787" cy="17087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028A7F-0FAC-49E2-8611-C4135FF5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42" y="395073"/>
            <a:ext cx="1610049" cy="137469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7859502" y="5075769"/>
            <a:ext cx="3890424" cy="53253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275EDD-C50B-49DF-99A6-9B4BFA1C6509}"/>
              </a:ext>
            </a:extLst>
          </p:cNvPr>
          <p:cNvSpPr/>
          <p:nvPr/>
        </p:nvSpPr>
        <p:spPr>
          <a:xfrm>
            <a:off x="9040634" y="5049649"/>
            <a:ext cx="1281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GUIDE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3" y="5066549"/>
            <a:ext cx="4103181" cy="15633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47A4C2-91F6-43D0-BCAA-9365DE7DE202}"/>
              </a:ext>
            </a:extLst>
          </p:cNvPr>
          <p:cNvSpPr/>
          <p:nvPr/>
        </p:nvSpPr>
        <p:spPr>
          <a:xfrm>
            <a:off x="711960" y="5386580"/>
            <a:ext cx="36178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MEMBERS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2914019" y="328570"/>
            <a:ext cx="3529987" cy="14942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A168C1-94B9-4E86-B27E-B9DDEBA3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24" y="794622"/>
            <a:ext cx="2154403" cy="55580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6602796" y="328570"/>
            <a:ext cx="1846887" cy="14942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94C58F-2D85-401E-91CD-B4050CFC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82" y="499895"/>
            <a:ext cx="1104659" cy="1060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8616773" y="328570"/>
            <a:ext cx="2952871" cy="14942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D6FCB3-B784-44AC-976C-4E88F654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741" y="447212"/>
            <a:ext cx="2647295" cy="1270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815141" y="5066549"/>
            <a:ext cx="2774474" cy="15633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14C94A-F63D-4518-BDE6-8EAEE587DF04}"/>
              </a:ext>
            </a:extLst>
          </p:cNvPr>
          <p:cNvSpPr/>
          <p:nvPr/>
        </p:nvSpPr>
        <p:spPr>
          <a:xfrm>
            <a:off x="4882467" y="5279383"/>
            <a:ext cx="26437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Nidhi Sawant</a:t>
            </a:r>
          </a:p>
          <a:p>
            <a:pPr algn="ctr"/>
            <a:r>
              <a:rPr lang="en-US" sz="2400" dirty="0">
                <a:latin typeface="+mj-lt"/>
              </a:rPr>
              <a:t>Justin </a:t>
            </a:r>
            <a:r>
              <a:rPr lang="en-US" sz="2400" dirty="0" err="1">
                <a:latin typeface="+mj-lt"/>
              </a:rPr>
              <a:t>Madhri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Sagar Shah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7876958" y="5738071"/>
            <a:ext cx="3872968" cy="8918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6F1BC-CFC0-442E-9590-42ABD4EB7AF0}"/>
              </a:ext>
            </a:extLst>
          </p:cNvPr>
          <p:cNvSpPr/>
          <p:nvPr/>
        </p:nvSpPr>
        <p:spPr>
          <a:xfrm>
            <a:off x="8321336" y="5968562"/>
            <a:ext cx="29842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Dr. Prachi Raut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28BE3-7044-4A27-93E7-BC37F9664DC9}"/>
              </a:ext>
            </a:extLst>
          </p:cNvPr>
          <p:cNvGrpSpPr/>
          <p:nvPr/>
        </p:nvGrpSpPr>
        <p:grpSpPr>
          <a:xfrm>
            <a:off x="3681925" y="2383663"/>
            <a:ext cx="4828149" cy="2090674"/>
            <a:chOff x="3898556" y="2391191"/>
            <a:chExt cx="4828149" cy="2090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443FA7-B6A0-4FA9-B33E-DCCECC5F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556" y="2391191"/>
              <a:ext cx="1832956" cy="209067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A46F77-E9C4-4019-BB51-5D71CFFEB61B}"/>
                </a:ext>
              </a:extLst>
            </p:cNvPr>
            <p:cNvSpPr/>
            <p:nvPr/>
          </p:nvSpPr>
          <p:spPr>
            <a:xfrm>
              <a:off x="5885383" y="2896759"/>
              <a:ext cx="2841322" cy="1123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/>
                <a:t>EZ – swap</a:t>
              </a:r>
            </a:p>
            <a:p>
              <a:pPr algn="ctr"/>
              <a:r>
                <a:rPr lang="en-US" sz="1900" dirty="0">
                  <a:latin typeface="+mj-lt"/>
                </a:rPr>
                <a:t>Battery Swapping System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611FB4-2713-4A0F-845F-CA1AFD81D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83" y="464205"/>
            <a:ext cx="2500914" cy="12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9" grpId="0" animBg="1"/>
      <p:bldP spid="20" grpId="0" animBg="1"/>
      <p:bldP spid="32" grpId="0" animBg="1"/>
      <p:bldP spid="3" grpId="0" animBg="1"/>
      <p:bldP spid="2" grpId="0"/>
      <p:bldP spid="26" grpId="0" animBg="1"/>
      <p:bldP spid="27" grpId="0"/>
      <p:bldP spid="7" grpId="0" animBg="1"/>
      <p:bldP spid="29" grpId="0" animBg="1"/>
      <p:bldP spid="30" grpId="0" animBg="1"/>
      <p:bldP spid="41" grpId="0" animBg="1"/>
      <p:bldP spid="42" grpId="0"/>
      <p:bldP spid="45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03824"/>
            <a:ext cx="1053430" cy="942951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29E5FFB-DDD3-47CE-BE5E-837EAB94E1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938" y="3954192"/>
          <a:ext cx="832051" cy="44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CorelDRAW" r:id="rId4" imgW="2446339" imgH="1299768" progId="CorelDraw.Graphic.19">
                  <p:embed/>
                </p:oleObj>
              </mc:Choice>
              <mc:Fallback>
                <p:oleObj name="CorelDRAW" r:id="rId4" imgW="2446339" imgH="1299768" progId="CorelDraw.Graphic.19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29E5FFB-DDD3-47CE-BE5E-837EAB94E1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38" y="3954192"/>
                        <a:ext cx="832051" cy="44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F55020-A9AB-4C81-82A2-471181FD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07" y="1036320"/>
            <a:ext cx="3824327" cy="12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10B90-824E-4863-A1ED-D4EF318D9F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9" b="29616"/>
          <a:stretch/>
        </p:blipFill>
        <p:spPr>
          <a:xfrm>
            <a:off x="6900141" y="921208"/>
            <a:ext cx="3479552" cy="1493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DE762-1D23-4D2F-8F83-983083744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12" y="2663421"/>
            <a:ext cx="772589" cy="7991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A94539-101C-4124-94C7-641A9A9926E6}"/>
              </a:ext>
            </a:extLst>
          </p:cNvPr>
          <p:cNvSpPr/>
          <p:nvPr/>
        </p:nvSpPr>
        <p:spPr>
          <a:xfrm>
            <a:off x="2925326" y="2747264"/>
            <a:ext cx="6389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Scalability in Metropolitan Cities</a:t>
            </a:r>
            <a:endParaRPr lang="en-US" sz="36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BDD13-F229-4FB0-B3EC-FB2A815228D8}"/>
              </a:ext>
            </a:extLst>
          </p:cNvPr>
          <p:cNvSpPr/>
          <p:nvPr/>
        </p:nvSpPr>
        <p:spPr>
          <a:xfrm>
            <a:off x="5052575" y="3601801"/>
            <a:ext cx="213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Marketing</a:t>
            </a:r>
            <a:endParaRPr lang="en-US" sz="36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0C2C-D99F-4783-B4EB-B9970F95AF55}"/>
              </a:ext>
            </a:extLst>
          </p:cNvPr>
          <p:cNvSpPr/>
          <p:nvPr/>
        </p:nvSpPr>
        <p:spPr>
          <a:xfrm>
            <a:off x="4014633" y="4456338"/>
            <a:ext cx="4211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Campaign Awareness</a:t>
            </a:r>
            <a:endParaRPr lang="en-US" sz="36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C2898B-4102-43E0-BFC9-96D83A44B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42" y="3553088"/>
            <a:ext cx="772589" cy="799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632708-1B31-4EE7-B201-0C88D5364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75" y="4386666"/>
            <a:ext cx="772589" cy="7991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3FB965-65F7-4AF2-8622-D597758DB04C}"/>
              </a:ext>
            </a:extLst>
          </p:cNvPr>
          <p:cNvSpPr/>
          <p:nvPr/>
        </p:nvSpPr>
        <p:spPr>
          <a:xfrm>
            <a:off x="3264908" y="5560998"/>
            <a:ext cx="5710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DeVinne Txt BT" panose="02020604070705020303" pitchFamily="18" charset="0"/>
              </a:rPr>
              <a:t>So HOW we will tackle them?</a:t>
            </a:r>
          </a:p>
        </p:txBody>
      </p:sp>
    </p:spTree>
    <p:extLst>
      <p:ext uri="{BB962C8B-B14F-4D97-AF65-F5344CB8AC3E}">
        <p14:creationId xmlns:p14="http://schemas.microsoft.com/office/powerpoint/2010/main" val="20340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03824"/>
            <a:ext cx="1053430" cy="942951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29E5FFB-DDD3-47CE-BE5E-837EAB94E1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938" y="3954192"/>
          <a:ext cx="832051" cy="44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CorelDRAW" r:id="rId4" imgW="2446339" imgH="1299768" progId="CorelDraw.Graphic.19">
                  <p:embed/>
                </p:oleObj>
              </mc:Choice>
              <mc:Fallback>
                <p:oleObj name="CorelDRAW" r:id="rId4" imgW="2446339" imgH="1299768" progId="CorelDraw.Graphic.19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29E5FFB-DDD3-47CE-BE5E-837EAB94E1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38" y="3954192"/>
                        <a:ext cx="832051" cy="44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33FB965-65F7-4AF2-8622-D597758DB04C}"/>
              </a:ext>
            </a:extLst>
          </p:cNvPr>
          <p:cNvSpPr/>
          <p:nvPr/>
        </p:nvSpPr>
        <p:spPr>
          <a:xfrm>
            <a:off x="3264908" y="618905"/>
            <a:ext cx="5710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DeVinne Txt BT" panose="02020604070705020303" pitchFamily="18" charset="0"/>
              </a:rPr>
              <a:t>So HOW we will tackle them?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72A790-F3D3-4AC0-B083-55314CDE5240}"/>
              </a:ext>
            </a:extLst>
          </p:cNvPr>
          <p:cNvGrpSpPr/>
          <p:nvPr/>
        </p:nvGrpSpPr>
        <p:grpSpPr>
          <a:xfrm>
            <a:off x="2906669" y="1701729"/>
            <a:ext cx="4316819" cy="667429"/>
            <a:chOff x="2104029" y="1723865"/>
            <a:chExt cx="4316819" cy="6674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A19B8C-7539-479C-8324-BA40BF05E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029" y="1723865"/>
              <a:ext cx="667429" cy="66742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25B5B3-BE6D-4B69-B8A8-29FF42ACA39C}"/>
                </a:ext>
              </a:extLst>
            </p:cNvPr>
            <p:cNvSpPr txBox="1"/>
            <p:nvPr/>
          </p:nvSpPr>
          <p:spPr>
            <a:xfrm>
              <a:off x="2849366" y="1806519"/>
              <a:ext cx="35714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Strategic Marketing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BA4760-6991-453D-A85B-73BD8F56EE3E}"/>
              </a:ext>
            </a:extLst>
          </p:cNvPr>
          <p:cNvGrpSpPr/>
          <p:nvPr/>
        </p:nvGrpSpPr>
        <p:grpSpPr>
          <a:xfrm>
            <a:off x="2906669" y="2430444"/>
            <a:ext cx="4757539" cy="667429"/>
            <a:chOff x="2104029" y="2452580"/>
            <a:chExt cx="4757539" cy="66742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CC89D3-F6CD-4738-B4C0-12CE47301ABD}"/>
                </a:ext>
              </a:extLst>
            </p:cNvPr>
            <p:cNvSpPr txBox="1"/>
            <p:nvPr/>
          </p:nvSpPr>
          <p:spPr>
            <a:xfrm>
              <a:off x="2849366" y="2506536"/>
              <a:ext cx="4012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Area wise Targeting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6A9F35F-2270-4DF9-8E2D-FA9E4702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029" y="2452580"/>
              <a:ext cx="667429" cy="66742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4A2894-8D47-4138-9B6C-113A71BD32EB}"/>
              </a:ext>
            </a:extLst>
          </p:cNvPr>
          <p:cNvGrpSpPr/>
          <p:nvPr/>
        </p:nvGrpSpPr>
        <p:grpSpPr>
          <a:xfrm>
            <a:off x="2906669" y="3154258"/>
            <a:ext cx="7493851" cy="678722"/>
            <a:chOff x="2104029" y="3176394"/>
            <a:chExt cx="7493851" cy="6787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595604-FD55-4AA3-BAFC-273D14A72021}"/>
                </a:ext>
              </a:extLst>
            </p:cNvPr>
            <p:cNvSpPr txBox="1"/>
            <p:nvPr/>
          </p:nvSpPr>
          <p:spPr>
            <a:xfrm>
              <a:off x="2849366" y="3270341"/>
              <a:ext cx="6748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Collaboration with EV Manufacturers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253B0A6-C871-4BE5-92F4-22EBA4D5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029" y="3176394"/>
              <a:ext cx="667429" cy="66742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DE2290-FBA9-4950-9F0C-E6FB496F1F83}"/>
              </a:ext>
            </a:extLst>
          </p:cNvPr>
          <p:cNvGrpSpPr/>
          <p:nvPr/>
        </p:nvGrpSpPr>
        <p:grpSpPr>
          <a:xfrm>
            <a:off x="2906669" y="3875657"/>
            <a:ext cx="6335628" cy="667429"/>
            <a:chOff x="2104029" y="3897793"/>
            <a:chExt cx="6335628" cy="6674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DB4BDA-3107-487F-8B2A-DFAFB38EBB70}"/>
                </a:ext>
              </a:extLst>
            </p:cNvPr>
            <p:cNvSpPr txBox="1"/>
            <p:nvPr/>
          </p:nvSpPr>
          <p:spPr>
            <a:xfrm>
              <a:off x="2849366" y="3954192"/>
              <a:ext cx="5590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Awareness Campaign about EVs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B46E453-880A-4889-B99D-4A78AB6A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029" y="3897793"/>
              <a:ext cx="667429" cy="66742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D5677-E5FC-494E-A384-115F47246C25}"/>
              </a:ext>
            </a:extLst>
          </p:cNvPr>
          <p:cNvGrpSpPr/>
          <p:nvPr/>
        </p:nvGrpSpPr>
        <p:grpSpPr>
          <a:xfrm>
            <a:off x="2906669" y="4606754"/>
            <a:ext cx="6335628" cy="667429"/>
            <a:chOff x="2104029" y="4628890"/>
            <a:chExt cx="6335628" cy="6674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6CE3C6-D16C-4FB8-B077-E954DC7B88BB}"/>
                </a:ext>
              </a:extLst>
            </p:cNvPr>
            <p:cNvSpPr txBox="1"/>
            <p:nvPr/>
          </p:nvSpPr>
          <p:spPr>
            <a:xfrm>
              <a:off x="2849366" y="4711544"/>
              <a:ext cx="5590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Tie-Ups with other Vendors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CBB5F4E-DEB2-46FA-B5A2-49F981C6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029" y="4628890"/>
              <a:ext cx="667429" cy="66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2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27287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2" y="2554353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1053430" cy="94294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2DEC5B-1714-4072-ABC9-BB019C476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970" y="4127829"/>
          <a:ext cx="497634" cy="68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CorelDRAW" r:id="rId4" imgW="1665909" imgH="2282229" progId="CorelDraw.Graphic.19">
                  <p:embed/>
                </p:oleObj>
              </mc:Choice>
              <mc:Fallback>
                <p:oleObj name="CorelDRAW" r:id="rId4" imgW="1665909" imgH="2282229" progId="CorelDraw.Graphic.19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2DEC5B-1714-4072-ABC9-BB019C476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70" y="4127829"/>
                        <a:ext cx="497634" cy="68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F14CD99-C7E4-4FB2-8ADB-2259B8CC2BF9}"/>
              </a:ext>
            </a:extLst>
          </p:cNvPr>
          <p:cNvSpPr/>
          <p:nvPr/>
        </p:nvSpPr>
        <p:spPr>
          <a:xfrm>
            <a:off x="4750507" y="653884"/>
            <a:ext cx="2739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DeVinne Txt BT" panose="02020604070705020303" pitchFamily="18" charset="0"/>
              </a:rPr>
              <a:t>Expenditures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5611702-2300-4A31-81D5-D7BB3170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507430"/>
              </p:ext>
            </p:extLst>
          </p:nvPr>
        </p:nvGraphicFramePr>
        <p:xfrm>
          <a:off x="2833213" y="1475166"/>
          <a:ext cx="6574118" cy="4269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F7332E01-3505-43FF-A1B9-9B6C6FC0BA0C}"/>
              </a:ext>
            </a:extLst>
          </p:cNvPr>
          <p:cNvSpPr/>
          <p:nvPr/>
        </p:nvSpPr>
        <p:spPr>
          <a:xfrm>
            <a:off x="12080642" y="1819835"/>
            <a:ext cx="45924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Cost of one EZ-Swap station initially is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DeVinne Txt BT" panose="02020604070705020303" pitchFamily="18" charset="0"/>
              </a:rPr>
              <a:t>₹3,17,500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39D21-56DD-45B0-A563-2F50639E102F}"/>
              </a:ext>
            </a:extLst>
          </p:cNvPr>
          <p:cNvSpPr/>
          <p:nvPr/>
        </p:nvSpPr>
        <p:spPr>
          <a:xfrm>
            <a:off x="12232863" y="3268630"/>
            <a:ext cx="42880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Cost of 20 EZ-Swap stations initially in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Borivali-Kandivali-Andheri would be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DeVinne Txt BT" panose="02020604070705020303" pitchFamily="18" charset="0"/>
              </a:rPr>
              <a:t>₹6350000</a:t>
            </a:r>
          </a:p>
        </p:txBody>
      </p:sp>
    </p:spTree>
    <p:extLst>
      <p:ext uri="{BB962C8B-B14F-4D97-AF65-F5344CB8AC3E}">
        <p14:creationId xmlns:p14="http://schemas.microsoft.com/office/powerpoint/2010/main" val="169458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9443988-F839-4C00-B163-75B3FD4572E0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27287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2" y="2554353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1053430" cy="94294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2DEC5B-1714-4072-ABC9-BB019C476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970" y="4127829"/>
          <a:ext cx="497634" cy="68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CorelDRAW" r:id="rId4" imgW="1665909" imgH="2282229" progId="CorelDraw.Graphic.19">
                  <p:embed/>
                </p:oleObj>
              </mc:Choice>
              <mc:Fallback>
                <p:oleObj name="CorelDRAW" r:id="rId4" imgW="1665909" imgH="2282229" progId="CorelDraw.Graphic.19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2DEC5B-1714-4072-ABC9-BB019C476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70" y="4127829"/>
                        <a:ext cx="497634" cy="68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F14CD99-C7E4-4FB2-8ADB-2259B8CC2BF9}"/>
              </a:ext>
            </a:extLst>
          </p:cNvPr>
          <p:cNvSpPr/>
          <p:nvPr/>
        </p:nvSpPr>
        <p:spPr>
          <a:xfrm>
            <a:off x="4750507" y="653884"/>
            <a:ext cx="2739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DeVinne Txt BT" panose="02020604070705020303" pitchFamily="18" charset="0"/>
              </a:rPr>
              <a:t>Expenditures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C35F29-502F-4D25-B15E-18D296AB4C5B}"/>
              </a:ext>
            </a:extLst>
          </p:cNvPr>
          <p:cNvSpPr/>
          <p:nvPr/>
        </p:nvSpPr>
        <p:spPr>
          <a:xfrm>
            <a:off x="6807602" y="1819835"/>
            <a:ext cx="45924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 of one EZ-Swap station initially is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DeVinne Txt BT" panose="02020604070705020303" pitchFamily="18" charset="0"/>
              </a:rPr>
              <a:t>₹2,11,250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B57457-0256-4724-87DA-12949E520F95}"/>
              </a:ext>
            </a:extLst>
          </p:cNvPr>
          <p:cNvSpPr/>
          <p:nvPr/>
        </p:nvSpPr>
        <p:spPr>
          <a:xfrm>
            <a:off x="6959823" y="3384160"/>
            <a:ext cx="42880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 of 20 EZ-Swap stations initially in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Borivali-Kandivali-Andheri would be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DeVinne Txt BT" panose="02020604070705020303" pitchFamily="18" charset="0"/>
              </a:rPr>
              <a:t>₹42,25,000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386066-3BE6-4073-821B-8D019EC6780A}"/>
              </a:ext>
            </a:extLst>
          </p:cNvPr>
          <p:cNvSpPr/>
          <p:nvPr/>
        </p:nvSpPr>
        <p:spPr>
          <a:xfrm>
            <a:off x="6807602" y="-2741456"/>
            <a:ext cx="45924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The cost of Infrastructure and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Batteries are one-time investment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Hence the monthly cost would only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₹1,72,500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81E02E69-1261-4419-8327-C4F075D45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865832"/>
              </p:ext>
            </p:extLst>
          </p:nvPr>
        </p:nvGraphicFramePr>
        <p:xfrm>
          <a:off x="968178" y="1475166"/>
          <a:ext cx="6574118" cy="4269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4899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0C0D16D-E48D-4763-98E4-DED8DA8A386E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27287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2" y="2554353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1053430" cy="94294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2DEC5B-1714-4072-ABC9-BB019C476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970" y="4127829"/>
          <a:ext cx="497634" cy="68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CorelDRAW" r:id="rId4" imgW="1665909" imgH="2282229" progId="CorelDraw.Graphic.19">
                  <p:embed/>
                </p:oleObj>
              </mc:Choice>
              <mc:Fallback>
                <p:oleObj name="CorelDRAW" r:id="rId4" imgW="1665909" imgH="2282229" progId="CorelDraw.Graphic.19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2DEC5B-1714-4072-ABC9-BB019C476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70" y="4127829"/>
                        <a:ext cx="497634" cy="68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F14CD99-C7E4-4FB2-8ADB-2259B8CC2BF9}"/>
              </a:ext>
            </a:extLst>
          </p:cNvPr>
          <p:cNvSpPr/>
          <p:nvPr/>
        </p:nvSpPr>
        <p:spPr>
          <a:xfrm>
            <a:off x="4750507" y="653884"/>
            <a:ext cx="2739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DeVinne Txt BT" panose="02020604070705020303" pitchFamily="18" charset="0"/>
              </a:rPr>
              <a:t>Expenditures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C35F29-502F-4D25-B15E-18D296AB4C5B}"/>
              </a:ext>
            </a:extLst>
          </p:cNvPr>
          <p:cNvSpPr/>
          <p:nvPr/>
        </p:nvSpPr>
        <p:spPr>
          <a:xfrm>
            <a:off x="6807602" y="7203312"/>
            <a:ext cx="45924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Cost of one EZ-Swap station initially is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DeVinne Txt BT" panose="02020604070705020303" pitchFamily="18" charset="0"/>
              </a:rPr>
              <a:t>₹3,17,500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B57457-0256-4724-87DA-12949E520F95}"/>
              </a:ext>
            </a:extLst>
          </p:cNvPr>
          <p:cNvSpPr/>
          <p:nvPr/>
        </p:nvSpPr>
        <p:spPr>
          <a:xfrm>
            <a:off x="6959823" y="8652107"/>
            <a:ext cx="42880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Cost of 20 EZ-Swap stations initially in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Borivali-Kandivali-Andheri would be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DeVinne Txt BT" panose="02020604070705020303" pitchFamily="18" charset="0"/>
              </a:rPr>
              <a:t>₹6350000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683FC8-3774-4527-88CF-C8CB59E7367E}"/>
              </a:ext>
            </a:extLst>
          </p:cNvPr>
          <p:cNvSpPr/>
          <p:nvPr/>
        </p:nvSpPr>
        <p:spPr>
          <a:xfrm>
            <a:off x="6631370" y="2071382"/>
            <a:ext cx="45924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cost of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 and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Batteries are one-time investment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Hence the monthly cost would only</a:t>
            </a:r>
          </a:p>
          <a:p>
            <a:pPr algn="ctr"/>
            <a:r>
              <a:rPr lang="en-US" sz="2800" dirty="0">
                <a:solidFill>
                  <a:srgbClr val="01CF32"/>
                </a:solidFill>
                <a:latin typeface="DeVinne Txt BT" panose="02020604070705020303" pitchFamily="18" charset="0"/>
              </a:rPr>
              <a:t>₹66,250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9E7E089-04FF-4B37-9AD9-5447E38FFF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92040"/>
              </p:ext>
            </p:extLst>
          </p:nvPr>
        </p:nvGraphicFramePr>
        <p:xfrm>
          <a:off x="968178" y="1475166"/>
          <a:ext cx="6574118" cy="4269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3337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27287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2" y="2554353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1053430" cy="94294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2DEC5B-1714-4072-ABC9-BB019C476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970" y="4127829"/>
          <a:ext cx="497634" cy="68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CorelDRAW" r:id="rId4" imgW="1665909" imgH="2282229" progId="CorelDraw.Graphic.19">
                  <p:embed/>
                </p:oleObj>
              </mc:Choice>
              <mc:Fallback>
                <p:oleObj name="CorelDRAW" r:id="rId4" imgW="1665909" imgH="2282229" progId="CorelDraw.Graphic.19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2DEC5B-1714-4072-ABC9-BB019C476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70" y="4127829"/>
                        <a:ext cx="497634" cy="68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3B3D540-DC66-4F7C-8603-C01CF8C5DDA5}"/>
              </a:ext>
            </a:extLst>
          </p:cNvPr>
          <p:cNvSpPr/>
          <p:nvPr/>
        </p:nvSpPr>
        <p:spPr>
          <a:xfrm>
            <a:off x="4589761" y="618905"/>
            <a:ext cx="3061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DeVinne Txt BT" panose="02020604070705020303" pitchFamily="18" charset="0"/>
              </a:rPr>
              <a:t>Revenue Model</a:t>
            </a:r>
          </a:p>
        </p:txBody>
      </p:sp>
      <p:sp>
        <p:nvSpPr>
          <p:cNvPr id="2" name="Flowchart: Extract 1">
            <a:extLst>
              <a:ext uri="{FF2B5EF4-FFF2-40B4-BE49-F238E27FC236}">
                <a16:creationId xmlns:a16="http://schemas.microsoft.com/office/drawing/2014/main" id="{49FEF2A3-47E3-4CC2-A38A-A773AEE60937}"/>
              </a:ext>
            </a:extLst>
          </p:cNvPr>
          <p:cNvSpPr/>
          <p:nvPr/>
        </p:nvSpPr>
        <p:spPr>
          <a:xfrm rot="5400000">
            <a:off x="1680578" y="1305464"/>
            <a:ext cx="301143" cy="301143"/>
          </a:xfrm>
          <a:prstGeom prst="flowChartExtra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DBA25F-31DE-420F-B208-B9592C8DE923}"/>
              </a:ext>
            </a:extLst>
          </p:cNvPr>
          <p:cNvSpPr txBox="1"/>
          <p:nvPr/>
        </p:nvSpPr>
        <p:spPr>
          <a:xfrm>
            <a:off x="1702619" y="1225204"/>
            <a:ext cx="938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An individual will charge their EV from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10%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 charge to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100%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charge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EB2DD-1753-4036-B229-BA4E28959772}"/>
              </a:ext>
            </a:extLst>
          </p:cNvPr>
          <p:cNvSpPr txBox="1"/>
          <p:nvPr/>
        </p:nvSpPr>
        <p:spPr>
          <a:xfrm>
            <a:off x="2064352" y="1678454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Per percent (%) cost is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₹0.5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6EEAE6-8D02-4EE0-853B-FB3061ABFA06}"/>
              </a:ext>
            </a:extLst>
          </p:cNvPr>
          <p:cNvSpPr txBox="1"/>
          <p:nvPr/>
        </p:nvSpPr>
        <p:spPr>
          <a:xfrm>
            <a:off x="2064351" y="2091672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An EV needs to fully charged atleast once in a day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FFB3E-6C58-4CAE-B2D7-52B4092A31F0}"/>
              </a:ext>
            </a:extLst>
          </p:cNvPr>
          <p:cNvSpPr txBox="1"/>
          <p:nvPr/>
        </p:nvSpPr>
        <p:spPr>
          <a:xfrm>
            <a:off x="2064350" y="2535348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90% charged x ₹0.5 = ₹45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cost to swap one battery a day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5739F8-CC18-4DC0-86E9-0D66619B7B30}"/>
              </a:ext>
            </a:extLst>
          </p:cNvPr>
          <p:cNvSpPr txBox="1"/>
          <p:nvPr/>
        </p:nvSpPr>
        <p:spPr>
          <a:xfrm>
            <a:off x="2064349" y="3005054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₹45 x 30 days (1 Month) = ₹1350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per month from one user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9F26B7-A553-4EE4-ACCD-E99188D21E74}"/>
              </a:ext>
            </a:extLst>
          </p:cNvPr>
          <p:cNvSpPr txBox="1"/>
          <p:nvPr/>
        </p:nvSpPr>
        <p:spPr>
          <a:xfrm>
            <a:off x="1426477" y="3467234"/>
            <a:ext cx="9387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Goal = on an average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100 users swapping batteries each day at each station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BAC34-6625-4F27-B9C9-31B614E4D4F1}"/>
              </a:ext>
            </a:extLst>
          </p:cNvPr>
          <p:cNvSpPr txBox="1"/>
          <p:nvPr/>
        </p:nvSpPr>
        <p:spPr>
          <a:xfrm>
            <a:off x="1402204" y="4266131"/>
            <a:ext cx="938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Achievable if done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correct marketing, and target markets strategically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0AFF3-1BAE-4CDB-80A9-386D65EB7F12}"/>
              </a:ext>
            </a:extLst>
          </p:cNvPr>
          <p:cNvSpPr txBox="1"/>
          <p:nvPr/>
        </p:nvSpPr>
        <p:spPr>
          <a:xfrm>
            <a:off x="1399206" y="5017130"/>
            <a:ext cx="9387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Hence, for 100 users at each station, Revenue per month=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Calibri" panose="020F0502020204030204" pitchFamily="34" charset="0"/>
              </a:rPr>
              <a:t>₹1,35,000</a:t>
            </a: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id="{2A4FBE43-0733-42B5-B0B0-97A6709E90B0}"/>
              </a:ext>
            </a:extLst>
          </p:cNvPr>
          <p:cNvSpPr/>
          <p:nvPr/>
        </p:nvSpPr>
        <p:spPr>
          <a:xfrm rot="5400000">
            <a:off x="-729411" y="1305464"/>
            <a:ext cx="301143" cy="301143"/>
          </a:xfrm>
          <a:prstGeom prst="flowChartExtra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F232D2-996A-4270-A08E-DB9E1D46001B}"/>
              </a:ext>
            </a:extLst>
          </p:cNvPr>
          <p:cNvSpPr/>
          <p:nvPr/>
        </p:nvSpPr>
        <p:spPr>
          <a:xfrm>
            <a:off x="12620268" y="1191108"/>
            <a:ext cx="8184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Revenue per month is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₹ 2,70,000 which is more than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monthly expenditures (excluding infrastructure cost and batteries costs)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eVinne Txt BT" panose="020206040707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9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27287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2" y="2554353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1053430" cy="94294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2DEC5B-1714-4072-ABC9-BB019C476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970" y="4127829"/>
          <a:ext cx="497634" cy="68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CorelDRAW" r:id="rId4" imgW="1665909" imgH="2282229" progId="CorelDraw.Graphic.19">
                  <p:embed/>
                </p:oleObj>
              </mc:Choice>
              <mc:Fallback>
                <p:oleObj name="CorelDRAW" r:id="rId4" imgW="1665909" imgH="2282229" progId="CorelDraw.Graphic.19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2DEC5B-1714-4072-ABC9-BB019C476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70" y="4127829"/>
                        <a:ext cx="497634" cy="68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3B3D540-DC66-4F7C-8603-C01CF8C5DDA5}"/>
              </a:ext>
            </a:extLst>
          </p:cNvPr>
          <p:cNvSpPr/>
          <p:nvPr/>
        </p:nvSpPr>
        <p:spPr>
          <a:xfrm>
            <a:off x="4589761" y="618905"/>
            <a:ext cx="3061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DeVinne Txt BT" panose="02020604070705020303" pitchFamily="18" charset="0"/>
              </a:rPr>
              <a:t>Revenue Model</a:t>
            </a:r>
          </a:p>
        </p:txBody>
      </p:sp>
      <p:sp>
        <p:nvSpPr>
          <p:cNvPr id="2" name="Flowchart: Extract 1">
            <a:extLst>
              <a:ext uri="{FF2B5EF4-FFF2-40B4-BE49-F238E27FC236}">
                <a16:creationId xmlns:a16="http://schemas.microsoft.com/office/drawing/2014/main" id="{49FEF2A3-47E3-4CC2-A38A-A773AEE60937}"/>
              </a:ext>
            </a:extLst>
          </p:cNvPr>
          <p:cNvSpPr/>
          <p:nvPr/>
        </p:nvSpPr>
        <p:spPr>
          <a:xfrm rot="5400000">
            <a:off x="-1033524" y="1305464"/>
            <a:ext cx="301143" cy="301143"/>
          </a:xfrm>
          <a:prstGeom prst="flowChartExtra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DBA25F-31DE-420F-B208-B9592C8DE923}"/>
              </a:ext>
            </a:extLst>
          </p:cNvPr>
          <p:cNvSpPr txBox="1"/>
          <p:nvPr/>
        </p:nvSpPr>
        <p:spPr>
          <a:xfrm>
            <a:off x="12937485" y="1225204"/>
            <a:ext cx="938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An individual will charge their EV from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10%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 charge to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100%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charge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EB2DD-1753-4036-B229-BA4E28959772}"/>
              </a:ext>
            </a:extLst>
          </p:cNvPr>
          <p:cNvSpPr txBox="1"/>
          <p:nvPr/>
        </p:nvSpPr>
        <p:spPr>
          <a:xfrm>
            <a:off x="13299218" y="1678454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Per percent (%) cost is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₹1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6EEAE6-8D02-4EE0-853B-FB3061ABFA06}"/>
              </a:ext>
            </a:extLst>
          </p:cNvPr>
          <p:cNvSpPr txBox="1"/>
          <p:nvPr/>
        </p:nvSpPr>
        <p:spPr>
          <a:xfrm>
            <a:off x="13299217" y="2091672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An EV needs to fully charged atleast once in a day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FFB3E-6C58-4CAE-B2D7-52B4092A31F0}"/>
              </a:ext>
            </a:extLst>
          </p:cNvPr>
          <p:cNvSpPr txBox="1"/>
          <p:nvPr/>
        </p:nvSpPr>
        <p:spPr>
          <a:xfrm>
            <a:off x="13299216" y="2535348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90% charged x ₹1 = ₹90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cost to swap one battery a day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5739F8-CC18-4DC0-86E9-0D66619B7B30}"/>
              </a:ext>
            </a:extLst>
          </p:cNvPr>
          <p:cNvSpPr txBox="1"/>
          <p:nvPr/>
        </p:nvSpPr>
        <p:spPr>
          <a:xfrm>
            <a:off x="13299215" y="3005054"/>
            <a:ext cx="866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₹90 x 30 days (1 Month) = ₹2700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per month from one user</a:t>
            </a:r>
            <a:endParaRPr lang="en-US" sz="24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9F26B7-A553-4EE4-ACCD-E99188D21E74}"/>
              </a:ext>
            </a:extLst>
          </p:cNvPr>
          <p:cNvSpPr txBox="1"/>
          <p:nvPr/>
        </p:nvSpPr>
        <p:spPr>
          <a:xfrm>
            <a:off x="12661343" y="3467234"/>
            <a:ext cx="9387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Goal = on an average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100 users swapping batteries each day at each station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7BAC34-6625-4F27-B9C9-31B614E4D4F1}"/>
              </a:ext>
            </a:extLst>
          </p:cNvPr>
          <p:cNvSpPr txBox="1"/>
          <p:nvPr/>
        </p:nvSpPr>
        <p:spPr>
          <a:xfrm>
            <a:off x="12637070" y="4266131"/>
            <a:ext cx="938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Achievable if done </a:t>
            </a:r>
            <a:r>
              <a:rPr lang="en-US" sz="2400" b="1" dirty="0">
                <a:solidFill>
                  <a:schemeClr val="accent4"/>
                </a:solidFill>
                <a:latin typeface="Calibri" panose="020F0502020204030204" pitchFamily="34" charset="0"/>
              </a:rPr>
              <a:t>correct marketing, and target markets strategically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0AFF3-1BAE-4CDB-80A9-386D65EB7F12}"/>
              </a:ext>
            </a:extLst>
          </p:cNvPr>
          <p:cNvSpPr txBox="1"/>
          <p:nvPr/>
        </p:nvSpPr>
        <p:spPr>
          <a:xfrm>
            <a:off x="12634072" y="5017130"/>
            <a:ext cx="9387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Hence, for 100 users at each station, Revenue per month=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  <a:latin typeface="Calibri" panose="020F0502020204030204" pitchFamily="34" charset="0"/>
              </a:rPr>
              <a:t>₹2,70,000</a:t>
            </a:r>
          </a:p>
        </p:txBody>
      </p:sp>
      <p:sp>
        <p:nvSpPr>
          <p:cNvPr id="5" name="Flowchart: Extract 4">
            <a:extLst>
              <a:ext uri="{FF2B5EF4-FFF2-40B4-BE49-F238E27FC236}">
                <a16:creationId xmlns:a16="http://schemas.microsoft.com/office/drawing/2014/main" id="{5333BBDA-3801-4A67-9439-D36DDD3F689D}"/>
              </a:ext>
            </a:extLst>
          </p:cNvPr>
          <p:cNvSpPr/>
          <p:nvPr/>
        </p:nvSpPr>
        <p:spPr>
          <a:xfrm rot="5400000">
            <a:off x="1827413" y="1305464"/>
            <a:ext cx="301143" cy="301143"/>
          </a:xfrm>
          <a:prstGeom prst="flowChartExtra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7209D-AA44-499D-BACB-C78217AEDB73}"/>
              </a:ext>
            </a:extLst>
          </p:cNvPr>
          <p:cNvSpPr/>
          <p:nvPr/>
        </p:nvSpPr>
        <p:spPr>
          <a:xfrm>
            <a:off x="2003485" y="1191108"/>
            <a:ext cx="81842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Revenue per month is</a:t>
            </a:r>
            <a:r>
              <a:rPr lang="en-US" sz="2800" b="1" dirty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₹ 2,70,000 which is more than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monthly expenditures (excluding infrastructure cost and batteries costs)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eVinne Txt BT" panose="02020604070705020303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420097-BABB-4F42-AB02-6A905E264DD5}"/>
              </a:ext>
            </a:extLst>
          </p:cNvPr>
          <p:cNvSpPr/>
          <p:nvPr/>
        </p:nvSpPr>
        <p:spPr>
          <a:xfrm>
            <a:off x="2003485" y="2710618"/>
            <a:ext cx="81842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Gross profit(per month) =  Revenue – COGS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= 1,35,000 -  66,250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= </a:t>
            </a:r>
            <a:r>
              <a:rPr lang="en-US" sz="2800" b="1" dirty="0">
                <a:solidFill>
                  <a:srgbClr val="00B050"/>
                </a:solidFill>
              </a:rPr>
              <a:t>₹ 68,750</a:t>
            </a:r>
          </a:p>
          <a:p>
            <a:pPr algn="ctr"/>
            <a:endParaRPr lang="en-US" sz="2800" b="1" dirty="0">
              <a:solidFill>
                <a:srgbClr val="00B050"/>
              </a:solidFill>
            </a:endParaRP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Gross Profit Margin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=(Revenue – COGS – Operational expense - Taxes)/ Revenue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eVinne Txt BT" panose="02020604070705020303" pitchFamily="18" charset="0"/>
              </a:rPr>
              <a:t>= </a:t>
            </a:r>
            <a:r>
              <a:rPr lang="en-US" sz="2800" b="1" dirty="0">
                <a:solidFill>
                  <a:srgbClr val="00B050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76580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4264164"/>
            <a:ext cx="1053430" cy="969841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248208" cy="19979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41706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55805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62CBDE-81B9-42C2-B8EF-856D548316E4}"/>
              </a:ext>
            </a:extLst>
          </p:cNvPr>
          <p:cNvSpPr txBox="1"/>
          <p:nvPr/>
        </p:nvSpPr>
        <p:spPr>
          <a:xfrm>
            <a:off x="3097306" y="668297"/>
            <a:ext cx="599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How are We </a:t>
            </a:r>
            <a:r>
              <a:rPr lang="en-US" sz="3600" dirty="0">
                <a:solidFill>
                  <a:srgbClr val="389EFA"/>
                </a:solidFill>
                <a:latin typeface="DeVinne Txt BT" panose="02020604070705020303" pitchFamily="18" charset="0"/>
              </a:rPr>
              <a:t>DIFFERENT?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24C8090-8B38-43D2-8AEE-976D73764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3004"/>
              </p:ext>
            </p:extLst>
          </p:nvPr>
        </p:nvGraphicFramePr>
        <p:xfrm>
          <a:off x="555896" y="4348000"/>
          <a:ext cx="805222" cy="80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CorelDRAW" r:id="rId4" imgW="12041159" imgH="11992309" progId="CorelDraw.Graphic.19">
                  <p:embed/>
                </p:oleObj>
              </mc:Choice>
              <mc:Fallback>
                <p:oleObj name="CorelDRAW" r:id="rId4" imgW="12041159" imgH="11992309" progId="CorelDraw.Graphic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896" y="4348000"/>
                        <a:ext cx="805222" cy="80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407D7D5-D76F-469D-821E-8AC6916DE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12376"/>
              </p:ext>
            </p:extLst>
          </p:nvPr>
        </p:nvGraphicFramePr>
        <p:xfrm>
          <a:off x="2032000" y="1470043"/>
          <a:ext cx="8128000" cy="452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8301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19969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26746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3303305"/>
                    </a:ext>
                  </a:extLst>
                </a:gridCol>
              </a:tblGrid>
              <a:tr h="51249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DeVinne Txt BT" panose="02020604070705020303" pitchFamily="18" charset="0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DeVinne Txt BT" panose="02020604070705020303" pitchFamily="18" charset="0"/>
                        </a:rPr>
                        <a:t>Sun 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DeVinne Txt BT" panose="02020604070705020303" pitchFamily="18" charset="0"/>
                        </a:rPr>
                        <a:t>Volt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DeVinne Txt BT" panose="02020604070705020303" pitchFamily="18" charset="0"/>
                        </a:rPr>
                        <a:t>EZ - Swap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94428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24/7 Data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23229"/>
                  </a:ext>
                </a:extLst>
              </a:tr>
              <a:tr h="102499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Technicians Available at all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158002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Tie Up with other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80269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Cost of Installation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78135"/>
                  </a:ext>
                </a:extLst>
              </a:tr>
              <a:tr h="41569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Cost of Swap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91909"/>
                  </a:ext>
                </a:extLst>
              </a:tr>
              <a:tr h="41569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Market Targeted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 Light" panose="020F0302020204030204" pitchFamily="34" charset="0"/>
                        </a:rPr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3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05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4264165"/>
            <a:ext cx="248208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3997441"/>
            <a:ext cx="248208" cy="19979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63994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4530890"/>
            <a:ext cx="1053430" cy="99673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72398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D478595-70D9-4055-A342-4C8ACE9135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126401"/>
              </p:ext>
            </p:extLst>
          </p:nvPr>
        </p:nvGraphicFramePr>
        <p:xfrm>
          <a:off x="500851" y="4720578"/>
          <a:ext cx="935872" cy="65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CorelDRAW" r:id="rId4" imgW="10954937" imgH="7614501" progId="CorelDraw.Graphic.19">
                  <p:embed/>
                </p:oleObj>
              </mc:Choice>
              <mc:Fallback>
                <p:oleObj name="CorelDRAW" r:id="rId4" imgW="10954937" imgH="7614501" progId="CorelDraw.Graphic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851" y="4720578"/>
                        <a:ext cx="935872" cy="65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E3691B4-4F27-492D-AD34-4D95A3CF74FB}"/>
              </a:ext>
            </a:extLst>
          </p:cNvPr>
          <p:cNvSpPr/>
          <p:nvPr/>
        </p:nvSpPr>
        <p:spPr>
          <a:xfrm>
            <a:off x="5149466" y="618905"/>
            <a:ext cx="194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>
                <a:solidFill>
                  <a:srgbClr val="00B050"/>
                </a:solidFill>
                <a:latin typeface="DeVinne Txt BT" panose="02020604070705020303" pitchFamily="18" charset="0"/>
              </a:rPr>
              <a:t>Fundings</a:t>
            </a:r>
            <a:endParaRPr lang="en-US" sz="3600" dirty="0">
              <a:solidFill>
                <a:srgbClr val="00B050"/>
              </a:solidFill>
              <a:latin typeface="DeVinne Txt BT" panose="0202060407070502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3A70E-A53D-4BB3-A377-A5FF2D1D448F}"/>
              </a:ext>
            </a:extLst>
          </p:cNvPr>
          <p:cNvSpPr/>
          <p:nvPr/>
        </p:nvSpPr>
        <p:spPr>
          <a:xfrm>
            <a:off x="2003485" y="2929000"/>
            <a:ext cx="53580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For future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fundings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, EZ – Swap will collaborate with different educational institution, EV manufacturers and Raise funds from the market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eVinne Txt BT" panose="020206040707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CFDF5-80EF-4DA2-92F1-4BDC9D001ABD}"/>
              </a:ext>
            </a:extLst>
          </p:cNvPr>
          <p:cNvSpPr/>
          <p:nvPr/>
        </p:nvSpPr>
        <p:spPr>
          <a:xfrm>
            <a:off x="2003485" y="1730352"/>
            <a:ext cx="81842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At current stage, EZ – Swap is Bootstrapped and in prototype testing phase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eVinne Txt BT" panose="020206040707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EFC2A-A722-41B4-8B44-11F24302F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77" y="3017249"/>
            <a:ext cx="4480306" cy="3362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C35D73-845E-4F70-B5A9-C486A3D0F655}"/>
              </a:ext>
            </a:extLst>
          </p:cNvPr>
          <p:cNvSpPr txBox="1"/>
          <p:nvPr/>
        </p:nvSpPr>
        <p:spPr>
          <a:xfrm>
            <a:off x="4519047" y="9432529"/>
            <a:ext cx="152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DeVinne Txt BT" panose="02020604070705020303" pitchFamily="18" charset="0"/>
              </a:rPr>
              <a:t>Ride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671E87-1021-4D54-A9B4-0756FE437331}"/>
              </a:ext>
            </a:extLst>
          </p:cNvPr>
          <p:cNvSpPr txBox="1"/>
          <p:nvPr/>
        </p:nvSpPr>
        <p:spPr>
          <a:xfrm>
            <a:off x="5733570" y="10179561"/>
            <a:ext cx="181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Calibri" panose="020F0502020204030204" pitchFamily="34" charset="0"/>
              </a:rPr>
              <a:t>less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9B5A3-8130-4104-A28C-270979F8F188}"/>
              </a:ext>
            </a:extLst>
          </p:cNvPr>
          <p:cNvSpPr txBox="1"/>
          <p:nvPr/>
        </p:nvSpPr>
        <p:spPr>
          <a:xfrm>
            <a:off x="4576328" y="10179561"/>
            <a:ext cx="1503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DeVinne Txt BT" panose="02020604070705020303" pitchFamily="18" charset="0"/>
              </a:rPr>
              <a:t>Wait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EB8EC5-9968-487B-9A41-E78A88EB0B51}"/>
              </a:ext>
            </a:extLst>
          </p:cNvPr>
          <p:cNvSpPr txBox="1"/>
          <p:nvPr/>
        </p:nvSpPr>
        <p:spPr>
          <a:xfrm>
            <a:off x="5898375" y="9436713"/>
            <a:ext cx="1868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Calibri" panose="020F0502020204030204" pitchFamily="34" charset="0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299662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F4331A-83BE-45D9-9CB9-AB00059527ED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900203"/>
            <a:ext cx="248209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3" y="2576292"/>
            <a:ext cx="248207" cy="207046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4368277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074662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87432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4661892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93818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81047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0984744-E835-41C4-A43D-5918913F44A6}"/>
              </a:ext>
            </a:extLst>
          </p:cNvPr>
          <p:cNvSpPr txBox="1"/>
          <p:nvPr/>
        </p:nvSpPr>
        <p:spPr>
          <a:xfrm>
            <a:off x="1468178" y="584208"/>
            <a:ext cx="225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DeVinne Txt BT" panose="02020604070705020303" pitchFamily="18" charset="0"/>
              </a:rPr>
              <a:t>Ride </a:t>
            </a:r>
            <a:r>
              <a:rPr lang="en-US" sz="2800" b="1" dirty="0">
                <a:solidFill>
                  <a:srgbClr val="FF0000"/>
                </a:solidFill>
              </a:rPr>
              <a:t>More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DeVinne Txt BT" panose="02020604070705020303" pitchFamily="18" charset="0"/>
              </a:rPr>
              <a:t>Wait </a:t>
            </a:r>
            <a:r>
              <a:rPr lang="en-US" sz="2800" b="1" dirty="0">
                <a:solidFill>
                  <a:srgbClr val="FF0000"/>
                </a:solidFill>
              </a:rPr>
              <a:t>Less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9E76764-D00C-4E90-9762-77DE07E1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75" y="2449807"/>
            <a:ext cx="5791596" cy="309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0E87D-0A67-42A4-854C-2FDE28AC7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8480" y="2915401"/>
            <a:ext cx="3924252" cy="280208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BF4DF-18FB-4D22-9268-B630B58B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4374" y="2688168"/>
            <a:ext cx="1100644" cy="25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2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815142" y="460650"/>
            <a:ext cx="2561716" cy="33488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3287636" y="3129765"/>
            <a:ext cx="1202666" cy="17087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3" y="3142213"/>
            <a:ext cx="2520724" cy="1708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7646746" y="460650"/>
            <a:ext cx="1791894" cy="31290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7646746" y="3809500"/>
            <a:ext cx="4103180" cy="17087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815142" y="4028886"/>
            <a:ext cx="2561716" cy="1489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4" y="446967"/>
            <a:ext cx="4100735" cy="14595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3" y="2135075"/>
            <a:ext cx="4100736" cy="8195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9708528" y="460650"/>
            <a:ext cx="2041398" cy="31290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5038567"/>
            <a:ext cx="4048229" cy="1590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856410" y="5737612"/>
            <a:ext cx="6893515" cy="8918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34" y="974156"/>
            <a:ext cx="1832956" cy="2090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27138-464D-4720-A84E-D4B72EC0E430}"/>
              </a:ext>
            </a:extLst>
          </p:cNvPr>
          <p:cNvSpPr txBox="1"/>
          <p:nvPr/>
        </p:nvSpPr>
        <p:spPr>
          <a:xfrm>
            <a:off x="442073" y="3273301"/>
            <a:ext cx="2520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595FD"/>
                </a:solidFill>
                <a:latin typeface="Calibri" panose="020F0502020204030204" pitchFamily="34" charset="0"/>
              </a:rPr>
              <a:t>EZ-swap solves?</a:t>
            </a:r>
            <a:endParaRPr lang="en-US" sz="4400" b="1" dirty="0">
              <a:solidFill>
                <a:srgbClr val="5595FD"/>
              </a:solidFill>
              <a:latin typeface="Futura Lt BT" panose="020B04020202040203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2EE60-36D6-4483-B82A-C8679E24CDAA}"/>
              </a:ext>
            </a:extLst>
          </p:cNvPr>
          <p:cNvSpPr txBox="1"/>
          <p:nvPr/>
        </p:nvSpPr>
        <p:spPr>
          <a:xfrm>
            <a:off x="3267250" y="3428948"/>
            <a:ext cx="1202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  <a:latin typeface="Calibri" panose="020F0502020204030204" pitchFamily="34" charset="0"/>
              </a:rPr>
              <a:t>Products/</a:t>
            </a:r>
          </a:p>
          <a:p>
            <a:pPr algn="ctr"/>
            <a:r>
              <a:rPr lang="en-US" sz="2000" b="1" dirty="0">
                <a:solidFill>
                  <a:srgbClr val="00B0F0"/>
                </a:solidFill>
                <a:latin typeface="Calibri" panose="020F0502020204030204" pitchFamily="34" charset="0"/>
              </a:rPr>
              <a:t>services?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9AC8C8-A6DC-4E87-A0F9-D0672F5067F3}"/>
              </a:ext>
            </a:extLst>
          </p:cNvPr>
          <p:cNvSpPr txBox="1"/>
          <p:nvPr/>
        </p:nvSpPr>
        <p:spPr>
          <a:xfrm>
            <a:off x="442070" y="5186526"/>
            <a:ext cx="4048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  <a:latin typeface="Calibri" panose="020F0502020204030204" pitchFamily="34" charset="0"/>
              </a:rPr>
              <a:t>Traction</a:t>
            </a:r>
            <a:endParaRPr lang="en-US" sz="8000" b="1" dirty="0">
              <a:solidFill>
                <a:srgbClr val="00B0F0"/>
              </a:solidFill>
              <a:latin typeface="Futura Lt BT" panose="020B04020202040203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055AE8-0E48-4155-AC7B-B02E8B4839DF}"/>
              </a:ext>
            </a:extLst>
          </p:cNvPr>
          <p:cNvSpPr txBox="1"/>
          <p:nvPr/>
        </p:nvSpPr>
        <p:spPr>
          <a:xfrm>
            <a:off x="4815140" y="4238326"/>
            <a:ext cx="256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1CF32"/>
                </a:solidFill>
                <a:latin typeface="Calibri" panose="020F0502020204030204" pitchFamily="34" charset="0"/>
              </a:rPr>
              <a:t>EV and BSS market?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6452E-9BC4-4970-86DD-F78BC78EA63C}"/>
              </a:ext>
            </a:extLst>
          </p:cNvPr>
          <p:cNvSpPr txBox="1"/>
          <p:nvPr/>
        </p:nvSpPr>
        <p:spPr>
          <a:xfrm>
            <a:off x="5077760" y="5812400"/>
            <a:ext cx="6450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1CF32"/>
                </a:solidFill>
                <a:latin typeface="Calibri" panose="020F0502020204030204" pitchFamily="34" charset="0"/>
              </a:rPr>
              <a:t>Unique Selling Point?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46221-90F9-42EA-B491-B460EFFF5ACC}"/>
              </a:ext>
            </a:extLst>
          </p:cNvPr>
          <p:cNvSpPr txBox="1"/>
          <p:nvPr/>
        </p:nvSpPr>
        <p:spPr>
          <a:xfrm>
            <a:off x="7656940" y="3883309"/>
            <a:ext cx="4082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C479"/>
                </a:solidFill>
                <a:latin typeface="Calibri" panose="020F0502020204030204" pitchFamily="34" charset="0"/>
              </a:rPr>
              <a:t>Direct/Indirect competitors?</a:t>
            </a:r>
            <a:endParaRPr lang="en-US" sz="3600" b="1" dirty="0">
              <a:solidFill>
                <a:srgbClr val="00C479"/>
              </a:solidFill>
              <a:latin typeface="Futura Lt BT" panose="020B04020202040203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27E14E-3A76-4F86-BDA0-3F6BB09B06FB}"/>
              </a:ext>
            </a:extLst>
          </p:cNvPr>
          <p:cNvSpPr txBox="1"/>
          <p:nvPr/>
        </p:nvSpPr>
        <p:spPr>
          <a:xfrm>
            <a:off x="7637860" y="1375331"/>
            <a:ext cx="180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A814"/>
                </a:solidFill>
                <a:latin typeface="Calibri" panose="020F0502020204030204" pitchFamily="34" charset="0"/>
              </a:rPr>
              <a:t>Revenue model</a:t>
            </a:r>
          </a:p>
          <a:p>
            <a:pPr algn="ctr"/>
            <a:r>
              <a:rPr lang="en-US" sz="3200" b="1" dirty="0">
                <a:solidFill>
                  <a:srgbClr val="00A814"/>
                </a:solidFill>
                <a:latin typeface="Calibri" panose="020F0502020204030204" pitchFamily="34" charset="0"/>
              </a:rPr>
              <a:t>?</a:t>
            </a:r>
            <a:endParaRPr lang="en-US" sz="3200" b="1" dirty="0">
              <a:solidFill>
                <a:srgbClr val="00A814"/>
              </a:solidFill>
              <a:latin typeface="Futura Lt BT" panose="020B04020202040203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282A3-D31D-404E-BBED-31BF1D8A4369}"/>
              </a:ext>
            </a:extLst>
          </p:cNvPr>
          <p:cNvSpPr txBox="1"/>
          <p:nvPr/>
        </p:nvSpPr>
        <p:spPr>
          <a:xfrm>
            <a:off x="9708530" y="1611855"/>
            <a:ext cx="2041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A814"/>
                </a:solidFill>
                <a:latin typeface="Calibri" panose="020F0502020204030204" pitchFamily="34" charset="0"/>
              </a:rPr>
              <a:t>Fundings</a:t>
            </a:r>
            <a:r>
              <a:rPr lang="en-US" sz="3600" b="1" dirty="0">
                <a:solidFill>
                  <a:srgbClr val="00A814"/>
                </a:solidFill>
                <a:latin typeface="Calibri" panose="020F0502020204030204" pitchFamily="34" charset="0"/>
              </a:rPr>
              <a:t>?</a:t>
            </a:r>
            <a:endParaRPr lang="en-US" sz="3600" b="1" dirty="0">
              <a:solidFill>
                <a:srgbClr val="00A814"/>
              </a:solidFill>
              <a:latin typeface="Futura Lt BT" panose="020B04020202040203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7F8DCA-0944-4D5D-A10A-785A98BBB273}"/>
              </a:ext>
            </a:extLst>
          </p:cNvPr>
          <p:cNvSpPr txBox="1"/>
          <p:nvPr/>
        </p:nvSpPr>
        <p:spPr>
          <a:xfrm>
            <a:off x="380677" y="2081737"/>
            <a:ext cx="410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rgbClr val="545CFE"/>
                </a:solidFill>
                <a:latin typeface="Calibri" panose="020F0502020204030204" pitchFamily="34" charset="0"/>
              </a:rPr>
              <a:t>Problem in existing</a:t>
            </a:r>
          </a:p>
          <a:p>
            <a:pPr algn="ctr"/>
            <a:r>
              <a:rPr lang="en-US" sz="2700" b="1" dirty="0">
                <a:solidFill>
                  <a:srgbClr val="545CFE"/>
                </a:solidFill>
                <a:latin typeface="Calibri" panose="020F0502020204030204" pitchFamily="34" charset="0"/>
              </a:rPr>
              <a:t>EVs chargers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4DE09-3092-47F9-B173-DB71C337F61B}"/>
              </a:ext>
            </a:extLst>
          </p:cNvPr>
          <p:cNvSpPr txBox="1"/>
          <p:nvPr/>
        </p:nvSpPr>
        <p:spPr>
          <a:xfrm>
            <a:off x="442071" y="504727"/>
            <a:ext cx="4048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841FE"/>
                </a:solidFill>
                <a:latin typeface="Calibri" panose="020F0502020204030204" pitchFamily="34" charset="0"/>
              </a:rPr>
              <a:t>Battery Swapping Systems 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D84E68D-D533-4C86-924D-A6CC2CD46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99" y="-5422089"/>
            <a:ext cx="8562898" cy="57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F4331A-83BE-45D9-9CB9-AB00059527ED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0984744-E835-41C4-A43D-5918913F44A6}"/>
              </a:ext>
            </a:extLst>
          </p:cNvPr>
          <p:cNvSpPr txBox="1"/>
          <p:nvPr/>
        </p:nvSpPr>
        <p:spPr>
          <a:xfrm>
            <a:off x="1468178" y="584208"/>
            <a:ext cx="225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DeVinne Txt BT" panose="02020604070705020303" pitchFamily="18" charset="0"/>
              </a:rPr>
              <a:t>Ride </a:t>
            </a:r>
            <a:r>
              <a:rPr lang="en-US" sz="2800" b="1" dirty="0">
                <a:solidFill>
                  <a:srgbClr val="FF0000"/>
                </a:solidFill>
              </a:rPr>
              <a:t>More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DeVinne Txt BT" panose="02020604070705020303" pitchFamily="18" charset="0"/>
              </a:rPr>
              <a:t>Wait </a:t>
            </a:r>
            <a:r>
              <a:rPr lang="en-US" sz="2800" b="1" dirty="0">
                <a:solidFill>
                  <a:srgbClr val="FF0000"/>
                </a:solidFill>
              </a:rPr>
              <a:t>Less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9E76764-D00C-4E90-9762-77DE07E1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75" y="2449807"/>
            <a:ext cx="5791596" cy="309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0E87D-0A67-42A4-854C-2FDE28AC7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8480" y="2915401"/>
            <a:ext cx="3924252" cy="280208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DE413-9BAC-4956-B7FF-97910B310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2390" y="2634994"/>
            <a:ext cx="1317847" cy="25429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29004-ED23-4AC8-9C36-C2B4EAE39CAE}"/>
              </a:ext>
            </a:extLst>
          </p:cNvPr>
          <p:cNvSpPr/>
          <p:nvPr/>
        </p:nvSpPr>
        <p:spPr>
          <a:xfrm rot="4485092">
            <a:off x="6091492" y="2802260"/>
            <a:ext cx="417231" cy="501538"/>
          </a:xfrm>
          <a:custGeom>
            <a:avLst/>
            <a:gdLst>
              <a:gd name="connsiteX0" fmla="*/ 0 w 415472"/>
              <a:gd name="connsiteY0" fmla="*/ 0 h 701143"/>
              <a:gd name="connsiteX1" fmla="*/ 415472 w 415472"/>
              <a:gd name="connsiteY1" fmla="*/ 0 h 701143"/>
              <a:gd name="connsiteX2" fmla="*/ 415472 w 415472"/>
              <a:gd name="connsiteY2" fmla="*/ 701143 h 701143"/>
              <a:gd name="connsiteX3" fmla="*/ 0 w 415472"/>
              <a:gd name="connsiteY3" fmla="*/ 701143 h 701143"/>
              <a:gd name="connsiteX4" fmla="*/ 0 w 415472"/>
              <a:gd name="connsiteY4" fmla="*/ 0 h 701143"/>
              <a:gd name="connsiteX0" fmla="*/ 0 w 415472"/>
              <a:gd name="connsiteY0" fmla="*/ 0 h 701143"/>
              <a:gd name="connsiteX1" fmla="*/ 415472 w 415472"/>
              <a:gd name="connsiteY1" fmla="*/ 0 h 701143"/>
              <a:gd name="connsiteX2" fmla="*/ 415472 w 415472"/>
              <a:gd name="connsiteY2" fmla="*/ 701143 h 701143"/>
              <a:gd name="connsiteX3" fmla="*/ 8876 w 415472"/>
              <a:gd name="connsiteY3" fmla="*/ 398171 h 701143"/>
              <a:gd name="connsiteX4" fmla="*/ 0 w 415472"/>
              <a:gd name="connsiteY4" fmla="*/ 0 h 701143"/>
              <a:gd name="connsiteX0" fmla="*/ 0 w 417231"/>
              <a:gd name="connsiteY0" fmla="*/ 0 h 501538"/>
              <a:gd name="connsiteX1" fmla="*/ 415472 w 417231"/>
              <a:gd name="connsiteY1" fmla="*/ 0 h 501538"/>
              <a:gd name="connsiteX2" fmla="*/ 417231 w 417231"/>
              <a:gd name="connsiteY2" fmla="*/ 501538 h 501538"/>
              <a:gd name="connsiteX3" fmla="*/ 8876 w 417231"/>
              <a:gd name="connsiteY3" fmla="*/ 398171 h 501538"/>
              <a:gd name="connsiteX4" fmla="*/ 0 w 417231"/>
              <a:gd name="connsiteY4" fmla="*/ 0 h 50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231" h="501538">
                <a:moveTo>
                  <a:pt x="0" y="0"/>
                </a:moveTo>
                <a:lnTo>
                  <a:pt x="415472" y="0"/>
                </a:lnTo>
                <a:cubicBezTo>
                  <a:pt x="416058" y="167179"/>
                  <a:pt x="416645" y="334359"/>
                  <a:pt x="417231" y="501538"/>
                </a:cubicBezTo>
                <a:lnTo>
                  <a:pt x="8876" y="398171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AA8715-C29C-42BD-91FB-0422E467252C}"/>
              </a:ext>
            </a:extLst>
          </p:cNvPr>
          <p:cNvSpPr/>
          <p:nvPr/>
        </p:nvSpPr>
        <p:spPr>
          <a:xfrm>
            <a:off x="442072" y="2900203"/>
            <a:ext cx="248209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9EB6EF-EC85-4AB4-B8A6-8F9A1DB272B1}"/>
              </a:ext>
            </a:extLst>
          </p:cNvPr>
          <p:cNvSpPr/>
          <p:nvPr/>
        </p:nvSpPr>
        <p:spPr>
          <a:xfrm>
            <a:off x="442073" y="2576292"/>
            <a:ext cx="248207" cy="207046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78D91-C25A-490F-8568-3E598090A460}"/>
              </a:ext>
            </a:extLst>
          </p:cNvPr>
          <p:cNvSpPr/>
          <p:nvPr/>
        </p:nvSpPr>
        <p:spPr>
          <a:xfrm>
            <a:off x="442072" y="4368277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39DEDFC-08F3-4AD6-9FB2-DA45178578DB}"/>
              </a:ext>
            </a:extLst>
          </p:cNvPr>
          <p:cNvSpPr/>
          <p:nvPr/>
        </p:nvSpPr>
        <p:spPr>
          <a:xfrm>
            <a:off x="442072" y="4074662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7BBBC1B-C253-494B-91C3-226F54C3DA94}"/>
              </a:ext>
            </a:extLst>
          </p:cNvPr>
          <p:cNvSpPr/>
          <p:nvPr/>
        </p:nvSpPr>
        <p:spPr>
          <a:xfrm>
            <a:off x="442072" y="3487432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5B7A40-F7CA-49BC-86DA-57E2F1CC1717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E806E7-8631-4847-929B-1DA5B714B685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F8EA3E-DEC4-47AE-A6A9-CAEA9F29F702}"/>
              </a:ext>
            </a:extLst>
          </p:cNvPr>
          <p:cNvSpPr/>
          <p:nvPr/>
        </p:nvSpPr>
        <p:spPr>
          <a:xfrm>
            <a:off x="442072" y="4661892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22D19E-874A-4C64-BAC2-023FC43B1B33}"/>
              </a:ext>
            </a:extLst>
          </p:cNvPr>
          <p:cNvSpPr/>
          <p:nvPr/>
        </p:nvSpPr>
        <p:spPr>
          <a:xfrm>
            <a:off x="442072" y="3193818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EECBE5-EA59-4DD1-B5E5-8805C0E0968D}"/>
              </a:ext>
            </a:extLst>
          </p:cNvPr>
          <p:cNvSpPr/>
          <p:nvPr/>
        </p:nvSpPr>
        <p:spPr>
          <a:xfrm>
            <a:off x="442072" y="3781047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0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F4331A-83BE-45D9-9CB9-AB00059527ED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0984744-E835-41C4-A43D-5918913F44A6}"/>
              </a:ext>
            </a:extLst>
          </p:cNvPr>
          <p:cNvSpPr txBox="1"/>
          <p:nvPr/>
        </p:nvSpPr>
        <p:spPr>
          <a:xfrm>
            <a:off x="1468178" y="584208"/>
            <a:ext cx="225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DeVinne Txt BT" panose="02020604070705020303" pitchFamily="18" charset="0"/>
              </a:rPr>
              <a:t>Ride </a:t>
            </a:r>
            <a:r>
              <a:rPr lang="en-US" sz="2800" b="1" dirty="0">
                <a:solidFill>
                  <a:srgbClr val="FF0000"/>
                </a:solidFill>
              </a:rPr>
              <a:t>More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DeVinne Txt BT" panose="02020604070705020303" pitchFamily="18" charset="0"/>
              </a:rPr>
              <a:t>Wait </a:t>
            </a:r>
            <a:r>
              <a:rPr lang="en-US" sz="2800" b="1" dirty="0">
                <a:solidFill>
                  <a:srgbClr val="FF0000"/>
                </a:solidFill>
              </a:rPr>
              <a:t>Less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9E76764-D00C-4E90-9762-77DE07E1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75" y="2449807"/>
            <a:ext cx="5791596" cy="309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0E87D-0A67-42A4-854C-2FDE28AC7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8480" y="2915401"/>
            <a:ext cx="3924252" cy="280208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BFCD7-9EC9-46AE-97F3-FE42E3A1E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26" y="2794666"/>
            <a:ext cx="1371499" cy="2529760"/>
          </a:xfrm>
          <a:prstGeom prst="rect">
            <a:avLst/>
          </a:prstGeom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F9BD1D1A-0900-40F5-B547-AE7111F4C665}"/>
              </a:ext>
            </a:extLst>
          </p:cNvPr>
          <p:cNvSpPr/>
          <p:nvPr/>
        </p:nvSpPr>
        <p:spPr>
          <a:xfrm rot="1955047">
            <a:off x="7046236" y="4131985"/>
            <a:ext cx="417231" cy="522787"/>
          </a:xfrm>
          <a:custGeom>
            <a:avLst/>
            <a:gdLst>
              <a:gd name="connsiteX0" fmla="*/ 0 w 415472"/>
              <a:gd name="connsiteY0" fmla="*/ 0 h 701143"/>
              <a:gd name="connsiteX1" fmla="*/ 415472 w 415472"/>
              <a:gd name="connsiteY1" fmla="*/ 0 h 701143"/>
              <a:gd name="connsiteX2" fmla="*/ 415472 w 415472"/>
              <a:gd name="connsiteY2" fmla="*/ 701143 h 701143"/>
              <a:gd name="connsiteX3" fmla="*/ 0 w 415472"/>
              <a:gd name="connsiteY3" fmla="*/ 701143 h 701143"/>
              <a:gd name="connsiteX4" fmla="*/ 0 w 415472"/>
              <a:gd name="connsiteY4" fmla="*/ 0 h 701143"/>
              <a:gd name="connsiteX0" fmla="*/ 0 w 415472"/>
              <a:gd name="connsiteY0" fmla="*/ 0 h 701143"/>
              <a:gd name="connsiteX1" fmla="*/ 415472 w 415472"/>
              <a:gd name="connsiteY1" fmla="*/ 0 h 701143"/>
              <a:gd name="connsiteX2" fmla="*/ 415472 w 415472"/>
              <a:gd name="connsiteY2" fmla="*/ 701143 h 701143"/>
              <a:gd name="connsiteX3" fmla="*/ 8876 w 415472"/>
              <a:gd name="connsiteY3" fmla="*/ 398171 h 701143"/>
              <a:gd name="connsiteX4" fmla="*/ 0 w 415472"/>
              <a:gd name="connsiteY4" fmla="*/ 0 h 701143"/>
              <a:gd name="connsiteX0" fmla="*/ 0 w 417231"/>
              <a:gd name="connsiteY0" fmla="*/ 0 h 501538"/>
              <a:gd name="connsiteX1" fmla="*/ 415472 w 417231"/>
              <a:gd name="connsiteY1" fmla="*/ 0 h 501538"/>
              <a:gd name="connsiteX2" fmla="*/ 417231 w 417231"/>
              <a:gd name="connsiteY2" fmla="*/ 501538 h 501538"/>
              <a:gd name="connsiteX3" fmla="*/ 8876 w 417231"/>
              <a:gd name="connsiteY3" fmla="*/ 398171 h 501538"/>
              <a:gd name="connsiteX4" fmla="*/ 0 w 417231"/>
              <a:gd name="connsiteY4" fmla="*/ 0 h 501538"/>
              <a:gd name="connsiteX0" fmla="*/ 0 w 417231"/>
              <a:gd name="connsiteY0" fmla="*/ 0 h 522787"/>
              <a:gd name="connsiteX1" fmla="*/ 415472 w 417231"/>
              <a:gd name="connsiteY1" fmla="*/ 0 h 522787"/>
              <a:gd name="connsiteX2" fmla="*/ 417231 w 417231"/>
              <a:gd name="connsiteY2" fmla="*/ 501538 h 522787"/>
              <a:gd name="connsiteX3" fmla="*/ 40291 w 417231"/>
              <a:gd name="connsiteY3" fmla="*/ 522787 h 522787"/>
              <a:gd name="connsiteX4" fmla="*/ 0 w 417231"/>
              <a:gd name="connsiteY4" fmla="*/ 0 h 5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231" h="522787">
                <a:moveTo>
                  <a:pt x="0" y="0"/>
                </a:moveTo>
                <a:lnTo>
                  <a:pt x="415472" y="0"/>
                </a:lnTo>
                <a:cubicBezTo>
                  <a:pt x="416058" y="167179"/>
                  <a:pt x="416645" y="334359"/>
                  <a:pt x="417231" y="501538"/>
                </a:cubicBezTo>
                <a:lnTo>
                  <a:pt x="40291" y="522787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F6672DE-0C9B-4AE1-960A-0C54F5FB4546}"/>
              </a:ext>
            </a:extLst>
          </p:cNvPr>
          <p:cNvSpPr/>
          <p:nvPr/>
        </p:nvSpPr>
        <p:spPr>
          <a:xfrm>
            <a:off x="442072" y="2900203"/>
            <a:ext cx="248209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BCE2FE8-8395-403F-97BB-23D32D4867BA}"/>
              </a:ext>
            </a:extLst>
          </p:cNvPr>
          <p:cNvSpPr/>
          <p:nvPr/>
        </p:nvSpPr>
        <p:spPr>
          <a:xfrm>
            <a:off x="442073" y="2576292"/>
            <a:ext cx="248207" cy="207046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C8C3E75-D34D-4AE4-A451-8325E079112E}"/>
              </a:ext>
            </a:extLst>
          </p:cNvPr>
          <p:cNvSpPr/>
          <p:nvPr/>
        </p:nvSpPr>
        <p:spPr>
          <a:xfrm>
            <a:off x="442072" y="4368277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76A8858-402D-4799-AA09-71EDDE165982}"/>
              </a:ext>
            </a:extLst>
          </p:cNvPr>
          <p:cNvSpPr/>
          <p:nvPr/>
        </p:nvSpPr>
        <p:spPr>
          <a:xfrm>
            <a:off x="442072" y="4074662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DBA4CF-5BF8-4BE0-A7D0-4542C3676A8E}"/>
              </a:ext>
            </a:extLst>
          </p:cNvPr>
          <p:cNvSpPr/>
          <p:nvPr/>
        </p:nvSpPr>
        <p:spPr>
          <a:xfrm>
            <a:off x="442072" y="3487432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856855F-F197-4B51-8993-AE6111CEBDE4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6265363-F065-47CF-AD55-8123358CD498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F01BE2-51DD-4E50-956A-BCAA69E4856B}"/>
              </a:ext>
            </a:extLst>
          </p:cNvPr>
          <p:cNvSpPr/>
          <p:nvPr/>
        </p:nvSpPr>
        <p:spPr>
          <a:xfrm>
            <a:off x="442072" y="4661892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5D02959-53F7-4D62-8AE8-076C8C6BD5FD}"/>
              </a:ext>
            </a:extLst>
          </p:cNvPr>
          <p:cNvSpPr/>
          <p:nvPr/>
        </p:nvSpPr>
        <p:spPr>
          <a:xfrm>
            <a:off x="442072" y="3193818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04827EC-F4DF-4BEF-8D81-925F19E945E9}"/>
              </a:ext>
            </a:extLst>
          </p:cNvPr>
          <p:cNvSpPr/>
          <p:nvPr/>
        </p:nvSpPr>
        <p:spPr>
          <a:xfrm>
            <a:off x="442072" y="3781047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9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-1363579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-1363577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-1363579" y="4264165"/>
            <a:ext cx="248208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-1363579" y="3997441"/>
            <a:ext cx="248208" cy="199799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-1363579" y="3463994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-1363579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-1363579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-1363579" y="4530890"/>
            <a:ext cx="1053430" cy="99673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-1363579" y="3172398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-1363579" y="3730718"/>
            <a:ext cx="248208" cy="199799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8671" y="416306"/>
            <a:ext cx="11294658" cy="591178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96" y="647744"/>
            <a:ext cx="2711270" cy="3082974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D478595-70D9-4055-A342-4C8ACE9135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304800" y="4720578"/>
          <a:ext cx="935872" cy="65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CorelDRAW" r:id="rId4" imgW="10954937" imgH="7614501" progId="CorelDraw.Graphic.19">
                  <p:embed/>
                </p:oleObj>
              </mc:Choice>
              <mc:Fallback>
                <p:oleObj name="CorelDRAW" r:id="rId4" imgW="10954937" imgH="7614501" progId="CorelDraw.Graphic.19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D478595-70D9-4055-A342-4C8ACE9135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04800" y="4720578"/>
                        <a:ext cx="935872" cy="65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2E6BFB-8E70-4829-A2B8-7B02E4215288}"/>
              </a:ext>
            </a:extLst>
          </p:cNvPr>
          <p:cNvSpPr/>
          <p:nvPr/>
        </p:nvSpPr>
        <p:spPr>
          <a:xfrm>
            <a:off x="3048000" y="3817149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b="1" dirty="0">
                <a:solidFill>
                  <a:srgbClr val="00A814"/>
                </a:solidFill>
                <a:latin typeface="Calibri" panose="020F0502020204030204" pitchFamily="34" charset="0"/>
              </a:rPr>
              <a:t>EZ – swap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82F14-DE70-4502-BAEE-73779ED41845}"/>
              </a:ext>
            </a:extLst>
          </p:cNvPr>
          <p:cNvSpPr txBox="1"/>
          <p:nvPr/>
        </p:nvSpPr>
        <p:spPr>
          <a:xfrm>
            <a:off x="4587213" y="4865901"/>
            <a:ext cx="3017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DeVinne Txt BT" panose="02020604070705020303" pitchFamily="18" charset="0"/>
              </a:rPr>
              <a:t>Ride </a:t>
            </a:r>
            <a:r>
              <a:rPr lang="en-US" sz="4000" b="1" dirty="0">
                <a:solidFill>
                  <a:srgbClr val="FF0000"/>
                </a:solidFill>
              </a:rPr>
              <a:t>More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DeVinne Txt BT" panose="02020604070705020303" pitchFamily="18" charset="0"/>
              </a:rPr>
              <a:t>Wait </a:t>
            </a:r>
            <a:r>
              <a:rPr lang="en-US" sz="4000" b="1" dirty="0">
                <a:solidFill>
                  <a:srgbClr val="FF0000"/>
                </a:solidFill>
              </a:rPr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295612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944930-03D1-493F-AC48-F2D13D57187E}"/>
              </a:ext>
            </a:extLst>
          </p:cNvPr>
          <p:cNvSpPr/>
          <p:nvPr/>
        </p:nvSpPr>
        <p:spPr>
          <a:xfrm>
            <a:off x="845806" y="433755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3566131"/>
            <a:ext cx="248209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3" y="3272516"/>
            <a:ext cx="248209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4153360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62169"/>
            <a:ext cx="1053430" cy="925199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978902"/>
            <a:ext cx="248210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859746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4446975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11823A-3063-445E-A5C0-6DE10124DA78}"/>
              </a:ext>
            </a:extLst>
          </p:cNvPr>
          <p:cNvSpPr/>
          <p:nvPr/>
        </p:nvSpPr>
        <p:spPr>
          <a:xfrm>
            <a:off x="442072" y="433755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EC6FCE-7724-44B1-8ED8-A74AD2CF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44919"/>
            <a:ext cx="753749" cy="859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83191-C223-4E68-A4DC-AA6CDB788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1" y="2054425"/>
            <a:ext cx="515274" cy="753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279E1-BB0B-417A-8DFF-2F49EEFF4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99" y="433755"/>
            <a:ext cx="8562898" cy="57085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789BFA-91A9-48AA-A291-ED165AE6B8CB}"/>
              </a:ext>
            </a:extLst>
          </p:cNvPr>
          <p:cNvSpPr txBox="1"/>
          <p:nvPr/>
        </p:nvSpPr>
        <p:spPr>
          <a:xfrm>
            <a:off x="1599555" y="861598"/>
            <a:ext cx="2561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latin typeface="DeVinne Txt BT" panose="02020604070705020303" pitchFamily="18" charset="0"/>
              </a:rPr>
              <a:t>EVs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6D0C3-AD30-41DB-BEBD-3507B191C829}"/>
              </a:ext>
            </a:extLst>
          </p:cNvPr>
          <p:cNvSpPr txBox="1"/>
          <p:nvPr/>
        </p:nvSpPr>
        <p:spPr>
          <a:xfrm>
            <a:off x="6452242" y="5049463"/>
            <a:ext cx="449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 Light" panose="020F0302020204030204" pitchFamily="34" charset="0"/>
              </a:rPr>
              <a:t>are</a:t>
            </a:r>
            <a:r>
              <a:rPr lang="en-US" sz="4800" b="1" dirty="0">
                <a:latin typeface="Calibri" panose="020F0502020204030204" pitchFamily="34" charset="0"/>
              </a:rPr>
              <a:t> FUTURE </a:t>
            </a:r>
            <a:r>
              <a:rPr lang="en-US" sz="4800" b="1" dirty="0">
                <a:solidFill>
                  <a:srgbClr val="FF0000"/>
                </a:solidFill>
                <a:latin typeface="Calibri" panose="020F0502020204030204" pitchFamily="34" charset="0"/>
              </a:rPr>
              <a:t>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3B31DE-C7B4-4812-A9FE-E24330713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65" y="6424245"/>
            <a:ext cx="5871469" cy="44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E4D0AA-2213-455F-8946-46F8120BD9B1}"/>
              </a:ext>
            </a:extLst>
          </p:cNvPr>
          <p:cNvSpPr/>
          <p:nvPr/>
        </p:nvSpPr>
        <p:spPr>
          <a:xfrm>
            <a:off x="845806" y="433755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3566131"/>
            <a:ext cx="248209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3" y="3272516"/>
            <a:ext cx="248209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4153360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1053430" cy="896023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859746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4446975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33755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44919"/>
            <a:ext cx="753749" cy="859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4615D-926B-433E-BA7F-437E401D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5" y="2430620"/>
            <a:ext cx="594524" cy="594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CF4D7D-967D-4B67-BC04-424004572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65" y="1738161"/>
            <a:ext cx="5871469" cy="44429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1BAAB7-95C8-485F-A8C4-E1C3D12517D4}"/>
              </a:ext>
            </a:extLst>
          </p:cNvPr>
          <p:cNvSpPr txBox="1"/>
          <p:nvPr/>
        </p:nvSpPr>
        <p:spPr>
          <a:xfrm>
            <a:off x="1899236" y="678337"/>
            <a:ext cx="728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A859"/>
                </a:solidFill>
                <a:latin typeface="DeVinne Txt BT" panose="02020604070705020303" pitchFamily="18" charset="0"/>
              </a:rPr>
              <a:t>Charging Time </a:t>
            </a:r>
            <a:r>
              <a:rPr lang="en-US" sz="5400" b="1" dirty="0">
                <a:solidFill>
                  <a:srgbClr val="FF0000"/>
                </a:solidFill>
              </a:rPr>
              <a:t>More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CDE05E-948D-4822-A6C9-0641D81BE3CF}"/>
              </a:ext>
            </a:extLst>
          </p:cNvPr>
          <p:cNvSpPr txBox="1"/>
          <p:nvPr/>
        </p:nvSpPr>
        <p:spPr>
          <a:xfrm>
            <a:off x="3339752" y="1507290"/>
            <a:ext cx="534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  <a:latin typeface="DeVinne Txt BT" panose="02020604070705020303" pitchFamily="18" charset="0"/>
              </a:rPr>
              <a:t>Ride Time </a:t>
            </a:r>
            <a:r>
              <a:rPr lang="en-US" sz="5400" b="1" dirty="0">
                <a:solidFill>
                  <a:srgbClr val="FF0000"/>
                </a:solidFill>
              </a:rPr>
              <a:t>Less</a:t>
            </a:r>
            <a:endParaRPr lang="en-US" sz="5400" dirty="0">
              <a:solidFill>
                <a:srgbClr val="002060"/>
              </a:solidFill>
              <a:latin typeface="DeVinne Txt BT" panose="020206040707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1CA2E24-878C-49FB-8DB0-F2D39EAE3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58" y="7291755"/>
            <a:ext cx="3661372" cy="23485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89BF81-E40B-424B-915F-F3118E9C9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34" y="3801952"/>
            <a:ext cx="3432249" cy="15969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833B21-7A2C-47CF-A4C1-3889C1BF7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3182" y="3801952"/>
            <a:ext cx="1186853" cy="23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F4331A-83BE-45D9-9CB9-AB00059527ED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3566131"/>
            <a:ext cx="248209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3" y="2576291"/>
            <a:ext cx="1053429" cy="896025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4153360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859746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4446975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159AE-D8D8-46CE-91D2-305A0D5E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2727857"/>
            <a:ext cx="650877" cy="575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B0DE1-4EAE-4E60-B0FD-18C05EB14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58" y="3783622"/>
            <a:ext cx="3661372" cy="2348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49D98-3BFA-4E72-91A7-659327C1C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19" y="3801952"/>
            <a:ext cx="3432249" cy="1596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967D57-C68C-4AC3-A7EC-CF1ED9977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72" y="3801952"/>
            <a:ext cx="1186853" cy="2311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C0B06D-DA2E-483B-A74E-887EE17D82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22796" r="17148"/>
          <a:stretch/>
        </p:blipFill>
        <p:spPr>
          <a:xfrm>
            <a:off x="7751261" y="2088964"/>
            <a:ext cx="2640375" cy="1724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0E87D-0A67-42A4-854C-2FDE28AC7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3100" y="2177379"/>
            <a:ext cx="2640375" cy="18853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0F1A78-496D-46D1-8ABB-CC1A20749510}"/>
              </a:ext>
            </a:extLst>
          </p:cNvPr>
          <p:cNvGrpSpPr/>
          <p:nvPr/>
        </p:nvGrpSpPr>
        <p:grpSpPr>
          <a:xfrm>
            <a:off x="7582582" y="4012626"/>
            <a:ext cx="2193566" cy="1250320"/>
            <a:chOff x="7582582" y="4012626"/>
            <a:chExt cx="2193566" cy="12503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09A9F7-5345-4EBE-B075-C8FDDFDB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21060">
              <a:off x="7582582" y="4012626"/>
              <a:ext cx="1885198" cy="8797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8CB8B4-7FF6-4C23-B1D4-0EA57211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38447">
              <a:off x="7890950" y="4383187"/>
              <a:ext cx="1885198" cy="87975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7F964AE-B907-4BE4-91F7-A31EDCE9F417}"/>
              </a:ext>
            </a:extLst>
          </p:cNvPr>
          <p:cNvSpPr txBox="1"/>
          <p:nvPr/>
        </p:nvSpPr>
        <p:spPr>
          <a:xfrm>
            <a:off x="4519048" y="760258"/>
            <a:ext cx="3232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DeVinne Txt BT" panose="02020604070705020303" pitchFamily="18" charset="0"/>
              </a:rPr>
              <a:t>Ride </a:t>
            </a:r>
            <a:r>
              <a:rPr lang="en-US" sz="5400" b="1" dirty="0">
                <a:solidFill>
                  <a:srgbClr val="FF0000"/>
                </a:solidFill>
              </a:rPr>
              <a:t>More</a:t>
            </a:r>
          </a:p>
          <a:p>
            <a:pPr algn="ctr"/>
            <a:r>
              <a:rPr lang="en-US" sz="5400" dirty="0">
                <a:solidFill>
                  <a:schemeClr val="tx2"/>
                </a:solidFill>
                <a:latin typeface="DeVinne Txt BT" panose="02020604070705020303" pitchFamily="18" charset="0"/>
              </a:rPr>
              <a:t>Wait </a:t>
            </a:r>
            <a:r>
              <a:rPr lang="en-US" sz="5400" b="1" dirty="0">
                <a:solidFill>
                  <a:srgbClr val="FF0000"/>
                </a:solidFill>
              </a:rPr>
              <a:t>Less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8A8FD13-4235-41CE-9650-61679E838806}"/>
              </a:ext>
            </a:extLst>
          </p:cNvPr>
          <p:cNvSpPr/>
          <p:nvPr/>
        </p:nvSpPr>
        <p:spPr>
          <a:xfrm>
            <a:off x="-162202" y="3235941"/>
            <a:ext cx="45719" cy="19305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A81BA86-746A-42A4-B36B-6A108BA57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303" y="-924845"/>
            <a:ext cx="1937658" cy="10365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CBC9BE-2F65-4100-864F-095454843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38" y="1345991"/>
            <a:ext cx="1937658" cy="103658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8377F38-11D7-4A8A-9083-2D166ADED0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817" y="5437870"/>
            <a:ext cx="1937658" cy="103658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778DD7-78B1-4B82-958A-D3C1CE2F4F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247" y="5640253"/>
            <a:ext cx="1937658" cy="103658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CFB7DD-2BC9-4807-AC7B-BB7A097B7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817" y="-75573"/>
            <a:ext cx="1937658" cy="10365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FA1B18-E1CC-4EA3-8EED-C3B7B7EF84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474" y="3534748"/>
            <a:ext cx="1937658" cy="10365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C7FFFCD-ACB5-404B-A897-90BB45CEC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6985" y="2938034"/>
            <a:ext cx="1674912" cy="89602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5123C1F-FBF0-4151-9565-7DB78005309C}"/>
              </a:ext>
            </a:extLst>
          </p:cNvPr>
          <p:cNvSpPr txBox="1"/>
          <p:nvPr/>
        </p:nvSpPr>
        <p:spPr>
          <a:xfrm>
            <a:off x="3596732" y="-1241741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C0066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Campaigns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90985A-4836-4E52-B890-7BD686CD7FF8}"/>
              </a:ext>
            </a:extLst>
          </p:cNvPr>
          <p:cNvSpPr txBox="1"/>
          <p:nvPr/>
        </p:nvSpPr>
        <p:spPr>
          <a:xfrm>
            <a:off x="3596732" y="7221894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Modern No. 20" panose="02070704070505020303" pitchFamily="18" charset="0"/>
              </a:rPr>
              <a:t>Awareness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A6163C-C161-4D1A-B584-017CD802A518}"/>
              </a:ext>
            </a:extLst>
          </p:cNvPr>
          <p:cNvSpPr txBox="1"/>
          <p:nvPr/>
        </p:nvSpPr>
        <p:spPr>
          <a:xfrm>
            <a:off x="3596732" y="7773095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OCR-B 10 BT" panose="020B0601020202020204" pitchFamily="34" charset="0"/>
              </a:rPr>
              <a:t>Tie-ups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8C4612-3157-49A5-8D3C-5A59A5C97D5C}"/>
              </a:ext>
            </a:extLst>
          </p:cNvPr>
          <p:cNvSpPr txBox="1"/>
          <p:nvPr/>
        </p:nvSpPr>
        <p:spPr>
          <a:xfrm>
            <a:off x="3596732" y="-1889298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89EFA"/>
                </a:solidFill>
                <a:latin typeface="Exotc350 Bd BT" panose="04030805050B02020A03" pitchFamily="82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677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66B210-4CF4-45E0-8224-5B07F8F613F8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1053430" cy="896025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4153360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859746"/>
            <a:ext cx="248209" cy="19980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4446975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A58987-BB99-4D6C-96F5-FBCEB485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0" y="2950915"/>
            <a:ext cx="574500" cy="74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1220B-C8F1-457A-A853-4118B6F4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19" y="2917014"/>
            <a:ext cx="1674912" cy="896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E749EE-95C3-49DD-9D94-181A001CD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43" y="2199355"/>
            <a:ext cx="1937658" cy="1036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12F6A6-EE71-4844-A656-B1D64F607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08" y="2824268"/>
            <a:ext cx="1937658" cy="10365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9B548-5C58-41A6-9644-D3C13D597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577" y="2962931"/>
            <a:ext cx="1937658" cy="10365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5AAE9F-5E3D-4D5D-8397-EE234949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32" y="3642654"/>
            <a:ext cx="1937658" cy="10365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51D717-226C-4551-8A69-4E249F908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28" y="4228093"/>
            <a:ext cx="1937658" cy="10365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884580-13BC-4C13-854C-83B15DC91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09" y="4603667"/>
            <a:ext cx="1937658" cy="103658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38D8CC-6214-4039-ADD8-542252E0AE76}"/>
              </a:ext>
            </a:extLst>
          </p:cNvPr>
          <p:cNvSpPr/>
          <p:nvPr/>
        </p:nvSpPr>
        <p:spPr>
          <a:xfrm>
            <a:off x="3496235" y="3235941"/>
            <a:ext cx="3708093" cy="19305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B52407-A9B2-4C84-BD65-F705A6438893}"/>
              </a:ext>
            </a:extLst>
          </p:cNvPr>
          <p:cNvSpPr txBox="1"/>
          <p:nvPr/>
        </p:nvSpPr>
        <p:spPr>
          <a:xfrm>
            <a:off x="1493149" y="3772267"/>
            <a:ext cx="1862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Prototype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DBA3B2-A9E0-4162-821B-C7A0CF5BF04B}"/>
              </a:ext>
            </a:extLst>
          </p:cNvPr>
          <p:cNvSpPr txBox="1"/>
          <p:nvPr/>
        </p:nvSpPr>
        <p:spPr>
          <a:xfrm>
            <a:off x="1197576" y="4237627"/>
            <a:ext cx="245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</a:rPr>
              <a:t>Testing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BF98E7-3603-4B93-914E-B450A7496730}"/>
              </a:ext>
            </a:extLst>
          </p:cNvPr>
          <p:cNvSpPr txBox="1"/>
          <p:nvPr/>
        </p:nvSpPr>
        <p:spPr>
          <a:xfrm>
            <a:off x="7667246" y="933239"/>
            <a:ext cx="286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Implementation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9281F-7DE9-4B93-ADC5-B96847D1B01B}"/>
              </a:ext>
            </a:extLst>
          </p:cNvPr>
          <p:cNvSpPr txBox="1"/>
          <p:nvPr/>
        </p:nvSpPr>
        <p:spPr>
          <a:xfrm>
            <a:off x="7875003" y="1364290"/>
            <a:ext cx="245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</a:rPr>
              <a:t>In an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0351E-13FE-4AFA-9D93-ED720D7A9230}"/>
              </a:ext>
            </a:extLst>
          </p:cNvPr>
          <p:cNvSpPr txBox="1"/>
          <p:nvPr/>
        </p:nvSpPr>
        <p:spPr>
          <a:xfrm>
            <a:off x="3596732" y="2528055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C0066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Campaigns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84299-52F1-4747-91C6-F6109E82033F}"/>
              </a:ext>
            </a:extLst>
          </p:cNvPr>
          <p:cNvSpPr txBox="1"/>
          <p:nvPr/>
        </p:nvSpPr>
        <p:spPr>
          <a:xfrm>
            <a:off x="3596732" y="3312417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Modern No. 20" panose="02070704070505020303" pitchFamily="18" charset="0"/>
              </a:rPr>
              <a:t>Awareness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D8D978-2D32-40A3-853B-E7BF56418C48}"/>
              </a:ext>
            </a:extLst>
          </p:cNvPr>
          <p:cNvSpPr txBox="1"/>
          <p:nvPr/>
        </p:nvSpPr>
        <p:spPr>
          <a:xfrm>
            <a:off x="3596732" y="3863618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OCR-B 10 BT" panose="020B0601020202020204" pitchFamily="34" charset="0"/>
              </a:rPr>
              <a:t>Tie-ups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1721C2-99F4-462E-B607-6D8E05FFC42F}"/>
              </a:ext>
            </a:extLst>
          </p:cNvPr>
          <p:cNvSpPr txBox="1"/>
          <p:nvPr/>
        </p:nvSpPr>
        <p:spPr>
          <a:xfrm>
            <a:off x="3596732" y="1880498"/>
            <a:ext cx="3439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89EFA"/>
                </a:solidFill>
                <a:latin typeface="Exotc350 Bd BT" panose="04030805050B02020A03" pitchFamily="82" charset="0"/>
              </a:rPr>
              <a:t>Marketing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2511D94-218C-415C-9007-963D0B2786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22796" r="17148"/>
          <a:stretch/>
        </p:blipFill>
        <p:spPr>
          <a:xfrm>
            <a:off x="-5357214" y="1816504"/>
            <a:ext cx="4860412" cy="31750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67116F-CDE9-4413-B18E-92FE44E6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38492" y="1997802"/>
            <a:ext cx="4860412" cy="34705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705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4153360"/>
            <a:ext cx="248209" cy="19980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1053430" cy="942950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4446975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79E0E9-1F38-47D7-85A5-4D5D9A492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22796" r="17148"/>
          <a:stretch/>
        </p:blipFill>
        <p:spPr>
          <a:xfrm>
            <a:off x="2877672" y="1816504"/>
            <a:ext cx="4860412" cy="3175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03663-3F2E-4FB2-B8F8-E53DC96FB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2644" y="1997802"/>
            <a:ext cx="4860412" cy="34705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E94C7-C4B9-4187-B0A3-FB929C80B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1" y="3213539"/>
            <a:ext cx="671329" cy="668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F94F01-B071-43FF-84EA-A10AA7147DBF}"/>
              </a:ext>
            </a:extLst>
          </p:cNvPr>
          <p:cNvSpPr txBox="1"/>
          <p:nvPr/>
        </p:nvSpPr>
        <p:spPr>
          <a:xfrm>
            <a:off x="1899236" y="764147"/>
            <a:ext cx="3116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The </a:t>
            </a:r>
            <a:r>
              <a:rPr lang="en-US" sz="4800" dirty="0">
                <a:solidFill>
                  <a:srgbClr val="FF0000"/>
                </a:solidFill>
                <a:latin typeface="DeVinne Txt BT" panose="02020604070705020303" pitchFamily="18" charset="0"/>
              </a:rPr>
              <a:t>AIM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008348-9A45-4043-8D03-F8CCD748BECD}"/>
              </a:ext>
            </a:extLst>
          </p:cNvPr>
          <p:cNvSpPr txBox="1"/>
          <p:nvPr/>
        </p:nvSpPr>
        <p:spPr>
          <a:xfrm>
            <a:off x="7312850" y="5269967"/>
            <a:ext cx="306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Calibri" panose="020F0502020204030204" pitchFamily="34" charset="0"/>
              </a:rPr>
              <a:t>Is clear!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AB5AA-4C6B-4D0A-9E1F-6D25EF3A3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60" y="716023"/>
            <a:ext cx="830998" cy="830998"/>
          </a:xfrm>
          <a:prstGeom prst="rect">
            <a:avLst/>
          </a:prstGeom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A7373AB-D9A9-44A4-94B8-B7F07280E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729296"/>
              </p:ext>
            </p:extLst>
          </p:nvPr>
        </p:nvGraphicFramePr>
        <p:xfrm>
          <a:off x="-4437108" y="2548864"/>
          <a:ext cx="4960470" cy="2892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932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22981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2" y="2555390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1053430" cy="942950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72227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4446975"/>
            <a:ext cx="248209" cy="199800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DC24C6-5147-43DF-8CAD-718E7BC2B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15755"/>
              </p:ext>
            </p:extLst>
          </p:nvPr>
        </p:nvGraphicFramePr>
        <p:xfrm>
          <a:off x="573826" y="3501360"/>
          <a:ext cx="775619" cy="77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CorelDRAW" r:id="rId4" imgW="3684394" imgH="3699502" progId="CorelDraw.Graphic.19">
                  <p:embed/>
                </p:oleObj>
              </mc:Choice>
              <mc:Fallback>
                <p:oleObj name="CorelDRAW" r:id="rId4" imgW="3684394" imgH="3699502" progId="CorelDraw.Graphic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3826" y="3501360"/>
                        <a:ext cx="775619" cy="778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E105D75-E60A-47F3-AFB7-A75D5F9CDEF2}"/>
              </a:ext>
            </a:extLst>
          </p:cNvPr>
          <p:cNvSpPr txBox="1"/>
          <p:nvPr/>
        </p:nvSpPr>
        <p:spPr>
          <a:xfrm>
            <a:off x="1582431" y="717925"/>
            <a:ext cx="496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2W EV in India </a:t>
            </a:r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</a:rPr>
              <a:t>Today ~5%</a:t>
            </a:r>
            <a:endParaRPr lang="en-US" sz="3200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6768DC-12D9-4A0C-A51B-3E9CABCFB9CA}"/>
              </a:ext>
            </a:extLst>
          </p:cNvPr>
          <p:cNvSpPr txBox="1"/>
          <p:nvPr/>
        </p:nvSpPr>
        <p:spPr>
          <a:xfrm>
            <a:off x="1599555" y="1285517"/>
            <a:ext cx="559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2W EV in India </a:t>
            </a:r>
            <a:r>
              <a:rPr lang="en-US" sz="3600" dirty="0">
                <a:solidFill>
                  <a:srgbClr val="00A859"/>
                </a:solidFill>
                <a:latin typeface="Calibri" panose="020F0502020204030204" pitchFamily="34" charset="0"/>
              </a:rPr>
              <a:t>By 2030 ~45%</a:t>
            </a:r>
            <a:endParaRPr lang="en-US" sz="3200" dirty="0">
              <a:solidFill>
                <a:srgbClr val="00A859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3D110-4147-486A-B01B-53AB234DA1BC}"/>
              </a:ext>
            </a:extLst>
          </p:cNvPr>
          <p:cNvSpPr txBox="1"/>
          <p:nvPr/>
        </p:nvSpPr>
        <p:spPr>
          <a:xfrm>
            <a:off x="1599555" y="1816121"/>
            <a:ext cx="8517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200+ EVs 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Per Commercial Charging Point in India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8897102-0C70-4218-916F-CAEA640BA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553181"/>
              </p:ext>
            </p:extLst>
          </p:nvPr>
        </p:nvGraphicFramePr>
        <p:xfrm>
          <a:off x="194236" y="2548864"/>
          <a:ext cx="4960470" cy="2892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24763C5E-7103-4792-8565-6739CD77697F}"/>
              </a:ext>
            </a:extLst>
          </p:cNvPr>
          <p:cNvSpPr txBox="1"/>
          <p:nvPr/>
        </p:nvSpPr>
        <p:spPr>
          <a:xfrm>
            <a:off x="4282728" y="2422434"/>
            <a:ext cx="67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SAM (Serviceable Available Market)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Battery Swappable EVs 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Rs.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1"/>
                </a:solidFill>
                <a:latin typeface="Calibri Light" panose="020F0302020204030204" pitchFamily="34" charset="0"/>
              </a:rPr>
              <a:t>82,84,47,500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today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FC6859-E75B-45E5-AA85-BDF655BD13AD}"/>
              </a:ext>
            </a:extLst>
          </p:cNvPr>
          <p:cNvSpPr txBox="1"/>
          <p:nvPr/>
        </p:nvSpPr>
        <p:spPr>
          <a:xfrm>
            <a:off x="4282728" y="3944915"/>
            <a:ext cx="6768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SOM (Serviceable Obtainable Market)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EZ – Swap can scale up and can obtain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15-20% of SAM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</a:rPr>
              <a:t>i.e. Rs. 12,50,00,000 – 17,00,00,000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734AB3F-43AF-4C52-B320-117280515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07" y="-1673182"/>
            <a:ext cx="3824327" cy="1263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5D2E12-8C14-43A0-A7DF-2CAC93E28F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9" b="29616"/>
          <a:stretch/>
        </p:blipFill>
        <p:spPr>
          <a:xfrm>
            <a:off x="6900141" y="-3464694"/>
            <a:ext cx="3479552" cy="14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1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B31B5C6-3D3D-4BAD-9FCC-C14A66D4A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B8DD0F-E187-4D85-AB65-9D3640CCE122}"/>
              </a:ext>
            </a:extLst>
          </p:cNvPr>
          <p:cNvSpPr/>
          <p:nvPr/>
        </p:nvSpPr>
        <p:spPr>
          <a:xfrm>
            <a:off x="845806" y="442720"/>
            <a:ext cx="10500388" cy="593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Futura Lt BT" panose="020B04020202040203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FDEA2B-F23C-4012-BA89-5E89200B9811}"/>
              </a:ext>
            </a:extLst>
          </p:cNvPr>
          <p:cNvSpPr/>
          <p:nvPr/>
        </p:nvSpPr>
        <p:spPr>
          <a:xfrm>
            <a:off x="442072" y="2869905"/>
            <a:ext cx="248208" cy="199799"/>
          </a:xfrm>
          <a:prstGeom prst="roundRect">
            <a:avLst/>
          </a:prstGeom>
          <a:solidFill>
            <a:srgbClr val="57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Futura Lt BT" panose="020B04020202040203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5D410B-189D-4BEC-940A-D2BFC6A5C552}"/>
              </a:ext>
            </a:extLst>
          </p:cNvPr>
          <p:cNvSpPr/>
          <p:nvPr/>
        </p:nvSpPr>
        <p:spPr>
          <a:xfrm>
            <a:off x="442074" y="2576292"/>
            <a:ext cx="248208" cy="199800"/>
          </a:xfrm>
          <a:prstGeom prst="roundRect">
            <a:avLst/>
          </a:prstGeom>
          <a:solidFill>
            <a:srgbClr val="559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Futura Lt BT" panose="020B04020202040203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053036-6561-4E5F-AFA7-CF5E93E1A89A}"/>
              </a:ext>
            </a:extLst>
          </p:cNvPr>
          <p:cNvSpPr/>
          <p:nvPr/>
        </p:nvSpPr>
        <p:spPr>
          <a:xfrm>
            <a:off x="442072" y="5034205"/>
            <a:ext cx="248209" cy="199800"/>
          </a:xfrm>
          <a:prstGeom prst="roundRect">
            <a:avLst/>
          </a:prstGeom>
          <a:solidFill>
            <a:srgbClr val="01C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98E2F-A8AB-436E-89E9-1A0478D6D723}"/>
              </a:ext>
            </a:extLst>
          </p:cNvPr>
          <p:cNvSpPr/>
          <p:nvPr/>
        </p:nvSpPr>
        <p:spPr>
          <a:xfrm>
            <a:off x="442072" y="4740590"/>
            <a:ext cx="248209" cy="199800"/>
          </a:xfrm>
          <a:prstGeom prst="roundRect">
            <a:avLst/>
          </a:prstGeom>
          <a:solidFill>
            <a:srgbClr val="00C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33F80-8D65-45D2-B94F-1646D91B16F8}"/>
              </a:ext>
            </a:extLst>
          </p:cNvPr>
          <p:cNvSpPr/>
          <p:nvPr/>
        </p:nvSpPr>
        <p:spPr>
          <a:xfrm>
            <a:off x="442072" y="3410210"/>
            <a:ext cx="248208" cy="199799"/>
          </a:xfrm>
          <a:prstGeom prst="roundRect">
            <a:avLst/>
          </a:prstGeom>
          <a:solidFill>
            <a:srgbClr val="0AF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CA13D-BF4F-41DB-97A0-4CC37B90B332}"/>
              </a:ext>
            </a:extLst>
          </p:cNvPr>
          <p:cNvSpPr/>
          <p:nvPr/>
        </p:nvSpPr>
        <p:spPr>
          <a:xfrm>
            <a:off x="442072" y="1989064"/>
            <a:ext cx="248209" cy="199800"/>
          </a:xfrm>
          <a:prstGeom prst="roundRect">
            <a:avLst/>
          </a:prstGeom>
          <a:solidFill>
            <a:srgbClr val="384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23C4B-2220-45E0-AC57-7FF53DF57546}"/>
              </a:ext>
            </a:extLst>
          </p:cNvPr>
          <p:cNvSpPr/>
          <p:nvPr/>
        </p:nvSpPr>
        <p:spPr>
          <a:xfrm>
            <a:off x="442072" y="2282678"/>
            <a:ext cx="248209" cy="199799"/>
          </a:xfrm>
          <a:prstGeom prst="roundRect">
            <a:avLst/>
          </a:prstGeom>
          <a:solidFill>
            <a:srgbClr val="545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197AC9-A92C-4404-BF76-F2BAADD93A19}"/>
              </a:ext>
            </a:extLst>
          </p:cNvPr>
          <p:cNvSpPr/>
          <p:nvPr/>
        </p:nvSpPr>
        <p:spPr>
          <a:xfrm>
            <a:off x="442072" y="5327820"/>
            <a:ext cx="248209" cy="199801"/>
          </a:xfrm>
          <a:prstGeom prst="roundRect">
            <a:avLst/>
          </a:prstGeom>
          <a:solidFill>
            <a:srgbClr val="00A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0E49CF-420A-4F71-A849-1470D2052A04}"/>
              </a:ext>
            </a:extLst>
          </p:cNvPr>
          <p:cNvSpPr/>
          <p:nvPr/>
        </p:nvSpPr>
        <p:spPr>
          <a:xfrm>
            <a:off x="442072" y="3116596"/>
            <a:ext cx="248208" cy="199799"/>
          </a:xfrm>
          <a:prstGeom prst="roundRect">
            <a:avLst/>
          </a:prstGeom>
          <a:solidFill>
            <a:srgbClr val="58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5C4C571-29A4-48B6-B270-F76596211CA4}"/>
              </a:ext>
            </a:extLst>
          </p:cNvPr>
          <p:cNvSpPr/>
          <p:nvPr/>
        </p:nvSpPr>
        <p:spPr>
          <a:xfrm>
            <a:off x="442072" y="3703824"/>
            <a:ext cx="1053430" cy="942951"/>
          </a:xfrm>
          <a:prstGeom prst="roundRect">
            <a:avLst/>
          </a:prstGeom>
          <a:solidFill>
            <a:srgbClr val="08F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66DFCD-D3AE-451C-B3B2-AF047D857C7C}"/>
              </a:ext>
            </a:extLst>
          </p:cNvPr>
          <p:cNvSpPr/>
          <p:nvPr/>
        </p:nvSpPr>
        <p:spPr>
          <a:xfrm>
            <a:off x="442072" y="442720"/>
            <a:ext cx="1053430" cy="137711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F13D0-8A38-45F1-AD2C-A7A0189D9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" y="653884"/>
            <a:ext cx="753749" cy="85972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29E5FFB-DDD3-47CE-BE5E-837EAB94E1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899100"/>
              </p:ext>
            </p:extLst>
          </p:nvPr>
        </p:nvGraphicFramePr>
        <p:xfrm>
          <a:off x="575938" y="3954192"/>
          <a:ext cx="832051" cy="44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CorelDRAW" r:id="rId4" imgW="2446339" imgH="1299768" progId="CorelDraw.Graphic.19">
                  <p:embed/>
                </p:oleObj>
              </mc:Choice>
              <mc:Fallback>
                <p:oleObj name="CorelDRAW" r:id="rId4" imgW="2446339" imgH="1299768" progId="CorelDraw.Graphic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38" y="3954192"/>
                        <a:ext cx="832051" cy="44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F55020-A9AB-4C81-82A2-471181FD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07" y="1036320"/>
            <a:ext cx="3824327" cy="12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10B90-824E-4863-A1ED-D4EF318D9F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9" b="29616"/>
          <a:stretch/>
        </p:blipFill>
        <p:spPr>
          <a:xfrm>
            <a:off x="6900141" y="921208"/>
            <a:ext cx="3479552" cy="1493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DE762-1D23-4D2F-8F83-983083744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12" y="2663421"/>
            <a:ext cx="772589" cy="7991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A94539-101C-4124-94C7-641A9A9926E6}"/>
              </a:ext>
            </a:extLst>
          </p:cNvPr>
          <p:cNvSpPr/>
          <p:nvPr/>
        </p:nvSpPr>
        <p:spPr>
          <a:xfrm>
            <a:off x="2925326" y="2747264"/>
            <a:ext cx="6389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Scalability in Metropolitan Cities</a:t>
            </a:r>
            <a:endParaRPr lang="en-US" sz="36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BDD13-F229-4FB0-B3EC-FB2A815228D8}"/>
              </a:ext>
            </a:extLst>
          </p:cNvPr>
          <p:cNvSpPr/>
          <p:nvPr/>
        </p:nvSpPr>
        <p:spPr>
          <a:xfrm>
            <a:off x="5052575" y="3601801"/>
            <a:ext cx="213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Marketing</a:t>
            </a:r>
            <a:endParaRPr lang="en-US" sz="36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0C2C-D99F-4783-B4EB-B9970F95AF55}"/>
              </a:ext>
            </a:extLst>
          </p:cNvPr>
          <p:cNvSpPr/>
          <p:nvPr/>
        </p:nvSpPr>
        <p:spPr>
          <a:xfrm>
            <a:off x="4014633" y="4456338"/>
            <a:ext cx="4211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Vinne Txt BT" panose="02020604070705020303" pitchFamily="18" charset="0"/>
              </a:rPr>
              <a:t>Campaign Awareness</a:t>
            </a:r>
            <a:endParaRPr lang="en-US" sz="3600" dirty="0">
              <a:solidFill>
                <a:srgbClr val="FF0000"/>
              </a:solidFill>
              <a:latin typeface="DeVinne Txt BT" panose="02020604070705020303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C2898B-4102-43E0-BFC9-96D83A44B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42" y="3553088"/>
            <a:ext cx="772589" cy="799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632708-1B31-4EE7-B201-0C88D5364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75" y="4386666"/>
            <a:ext cx="772589" cy="7991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E74EAC9-D96B-490F-9D4A-580102DBA345}"/>
              </a:ext>
            </a:extLst>
          </p:cNvPr>
          <p:cNvSpPr/>
          <p:nvPr/>
        </p:nvSpPr>
        <p:spPr>
          <a:xfrm>
            <a:off x="3264908" y="6902836"/>
            <a:ext cx="5710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DeVinne Txt BT" panose="02020604070705020303" pitchFamily="18" charset="0"/>
              </a:rPr>
              <a:t>So HOW we will tackle them?</a:t>
            </a:r>
          </a:p>
        </p:txBody>
      </p:sp>
    </p:spTree>
    <p:extLst>
      <p:ext uri="{BB962C8B-B14F-4D97-AF65-F5344CB8AC3E}">
        <p14:creationId xmlns:p14="http://schemas.microsoft.com/office/powerpoint/2010/main" val="394115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723</Words>
  <Application>Microsoft Office PowerPoint</Application>
  <PresentationFormat>Widescreen</PresentationFormat>
  <Paragraphs>191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Cascadia Code ExtraLight</vt:lpstr>
      <vt:lpstr>DeVinne Txt BT</vt:lpstr>
      <vt:lpstr>Exotc350 Bd BT</vt:lpstr>
      <vt:lpstr>Futura Lt BT</vt:lpstr>
      <vt:lpstr>Modern No. 20</vt:lpstr>
      <vt:lpstr>OCR-B 10 BT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Mirani</dc:creator>
  <cp:lastModifiedBy>Raj Mirani</cp:lastModifiedBy>
  <cp:revision>80</cp:revision>
  <dcterms:created xsi:type="dcterms:W3CDTF">2024-03-08T09:59:15Z</dcterms:created>
  <dcterms:modified xsi:type="dcterms:W3CDTF">2024-03-14T18:10:03Z</dcterms:modified>
</cp:coreProperties>
</file>